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sldIdLst>
    <p:sldId id="274" r:id="rId2"/>
    <p:sldId id="273" r:id="rId3"/>
    <p:sldId id="276" r:id="rId4"/>
    <p:sldId id="277" r:id="rId5"/>
    <p:sldId id="261" r:id="rId6"/>
    <p:sldId id="278" r:id="rId7"/>
    <p:sldId id="279" r:id="rId8"/>
    <p:sldId id="286" r:id="rId9"/>
    <p:sldId id="287" r:id="rId10"/>
    <p:sldId id="288" r:id="rId11"/>
    <p:sldId id="289" r:id="rId12"/>
    <p:sldId id="290" r:id="rId13"/>
    <p:sldId id="291" r:id="rId14"/>
    <p:sldId id="292" r:id="rId15"/>
    <p:sldId id="293" r:id="rId16"/>
    <p:sldId id="294" r:id="rId17"/>
    <p:sldId id="295" r:id="rId18"/>
    <p:sldId id="296"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A792"/>
    <a:srgbClr val="4C7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87"/>
    <p:restoredTop sz="94669"/>
  </p:normalViewPr>
  <p:slideViewPr>
    <p:cSldViewPr snapToGrid="0" snapToObjects="1">
      <p:cViewPr varScale="1">
        <p:scale>
          <a:sx n="62" d="100"/>
          <a:sy n="62" d="100"/>
        </p:scale>
        <p:origin x="59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r>
              <a:rPr lang="en-US" sz="1600" dirty="0">
                <a:latin typeface="Lato" panose="020F0502020204030203" pitchFamily="34" charset="0"/>
                <a:ea typeface="Lato" panose="020F0502020204030203" pitchFamily="34" charset="0"/>
                <a:cs typeface="Lato" panose="020F0502020204030203" pitchFamily="34" charset="0"/>
              </a:rPr>
              <a:t>Work</a:t>
            </a:r>
            <a:r>
              <a:rPr lang="en-US" sz="1600" baseline="0" dirty="0">
                <a:latin typeface="Lato" panose="020F0502020204030203" pitchFamily="34" charset="0"/>
                <a:ea typeface="Lato" panose="020F0502020204030203" pitchFamily="34" charset="0"/>
                <a:cs typeface="Lato" panose="020F0502020204030203" pitchFamily="34" charset="0"/>
              </a:rPr>
              <a:t> Pattern</a:t>
            </a:r>
            <a:endParaRPr lang="en-US" sz="1600" dirty="0">
              <a:latin typeface="Lato" panose="020F0502020204030203" pitchFamily="34" charset="0"/>
              <a:ea typeface="Lato" panose="020F0502020204030203" pitchFamily="34" charset="0"/>
              <a:cs typeface="Lato" panose="020F0502020204030203" pitchFamily="34" charset="0"/>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title>
    <c:autoTitleDeleted val="0"/>
    <c:plotArea>
      <c:layout/>
      <c:barChart>
        <c:barDir val="col"/>
        <c:grouping val="clustered"/>
        <c:varyColors val="0"/>
        <c:ser>
          <c:idx val="0"/>
          <c:order val="0"/>
          <c:tx>
            <c:strRef>
              <c:f>Sheet1!$B$1</c:f>
              <c:strCache>
                <c:ptCount val="1"/>
                <c:pt idx="0">
                  <c:v>19-Mar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work from home exclusively</c:v>
                </c:pt>
                <c:pt idx="1">
                  <c:v>I stopped working</c:v>
                </c:pt>
                <c:pt idx="2">
                  <c:v>I go to work as normal</c:v>
                </c:pt>
                <c:pt idx="3">
                  <c:v>I go to work but work from home when possible</c:v>
                </c:pt>
              </c:strCache>
            </c:strRef>
          </c:cat>
          <c:val>
            <c:numRef>
              <c:f>Sheet1!$B$2:$B$5</c:f>
              <c:numCache>
                <c:formatCode>0.0%</c:formatCode>
                <c:ptCount val="4"/>
                <c:pt idx="0">
                  <c:v>0.1883</c:v>
                </c:pt>
                <c:pt idx="1">
                  <c:v>0.12820000000000001</c:v>
                </c:pt>
                <c:pt idx="2">
                  <c:v>0.35149999999999998</c:v>
                </c:pt>
                <c:pt idx="3">
                  <c:v>0.16900000000000001</c:v>
                </c:pt>
              </c:numCache>
            </c:numRef>
          </c:val>
          <c:extLst>
            <c:ext xmlns:c16="http://schemas.microsoft.com/office/drawing/2014/chart" uri="{C3380CC4-5D6E-409C-BE32-E72D297353CC}">
              <c16:uniqueId val="{00000000-1296-5B44-B264-7EE0C2CF5228}"/>
            </c:ext>
          </c:extLst>
        </c:ser>
        <c:ser>
          <c:idx val="1"/>
          <c:order val="1"/>
          <c:tx>
            <c:strRef>
              <c:f>Sheet1!$C$1</c:f>
              <c:strCache>
                <c:ptCount val="1"/>
                <c:pt idx="0">
                  <c:v>25-May</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work from home exclusively</c:v>
                </c:pt>
                <c:pt idx="1">
                  <c:v>I stopped working</c:v>
                </c:pt>
                <c:pt idx="2">
                  <c:v>I go to work as normal</c:v>
                </c:pt>
                <c:pt idx="3">
                  <c:v>I go to work but work from home when possible</c:v>
                </c:pt>
              </c:strCache>
            </c:strRef>
          </c:cat>
          <c:val>
            <c:numRef>
              <c:f>Sheet1!$C$2:$C$5</c:f>
              <c:numCache>
                <c:formatCode>0.0%</c:formatCode>
                <c:ptCount val="4"/>
                <c:pt idx="0">
                  <c:v>0.25840000000000002</c:v>
                </c:pt>
                <c:pt idx="1">
                  <c:v>0.2465</c:v>
                </c:pt>
                <c:pt idx="2">
                  <c:v>0.2107</c:v>
                </c:pt>
                <c:pt idx="3">
                  <c:v>0.17100000000000001</c:v>
                </c:pt>
              </c:numCache>
            </c:numRef>
          </c:val>
          <c:extLst>
            <c:ext xmlns:c16="http://schemas.microsoft.com/office/drawing/2014/chart" uri="{C3380CC4-5D6E-409C-BE32-E72D297353CC}">
              <c16:uniqueId val="{00000001-1296-5B44-B264-7EE0C2CF5228}"/>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work from home exclusively</c:v>
                </c:pt>
                <c:pt idx="1">
                  <c:v>I stopped working</c:v>
                </c:pt>
                <c:pt idx="2">
                  <c:v>I go to work as normal</c:v>
                </c:pt>
                <c:pt idx="3">
                  <c:v>I go to work but work from home when possible</c:v>
                </c:pt>
              </c:strCache>
            </c:strRef>
          </c:cat>
          <c:val>
            <c:numRef>
              <c:f>Sheet1!$D$2:$D$5</c:f>
              <c:numCache>
                <c:formatCode>0.0%</c:formatCode>
                <c:ptCount val="4"/>
                <c:pt idx="0">
                  <c:v>0.29920000000000002</c:v>
                </c:pt>
                <c:pt idx="1">
                  <c:v>0.24610000000000001</c:v>
                </c:pt>
                <c:pt idx="2">
                  <c:v>0.1673</c:v>
                </c:pt>
                <c:pt idx="3">
                  <c:v>0.1457</c:v>
                </c:pt>
              </c:numCache>
            </c:numRef>
          </c:val>
          <c:extLst>
            <c:ext xmlns:c16="http://schemas.microsoft.com/office/drawing/2014/chart" uri="{C3380CC4-5D6E-409C-BE32-E72D297353CC}">
              <c16:uniqueId val="{00000000-47C4-3F47-B484-C1DF16C01749}"/>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work from home exclusively</c:v>
                </c:pt>
                <c:pt idx="1">
                  <c:v>I stopped working</c:v>
                </c:pt>
                <c:pt idx="2">
                  <c:v>I go to work as normal</c:v>
                </c:pt>
                <c:pt idx="3">
                  <c:v>I go to work but work from home when possible</c:v>
                </c:pt>
              </c:strCache>
            </c:strRef>
          </c:cat>
          <c:val>
            <c:numRef>
              <c:f>Sheet1!$E$2:$E$5</c:f>
              <c:numCache>
                <c:formatCode>0.0%</c:formatCode>
                <c:ptCount val="4"/>
                <c:pt idx="0">
                  <c:v>0.28770000000000001</c:v>
                </c:pt>
                <c:pt idx="1">
                  <c:v>0.23089999999999999</c:v>
                </c:pt>
                <c:pt idx="2">
                  <c:v>0.18790000000000001</c:v>
                </c:pt>
                <c:pt idx="3">
                  <c:v>0.17610000000000001</c:v>
                </c:pt>
              </c:numCache>
            </c:numRef>
          </c:val>
          <c:extLst>
            <c:ext xmlns:c16="http://schemas.microsoft.com/office/drawing/2014/chart" uri="{C3380CC4-5D6E-409C-BE32-E72D297353CC}">
              <c16:uniqueId val="{00000000-D2A2-2A44-8D54-331D1609ACFD}"/>
            </c:ext>
          </c:extLst>
        </c:ser>
        <c:dLbls>
          <c:showLegendKey val="0"/>
          <c:showVal val="0"/>
          <c:showCatName val="0"/>
          <c:showSerName val="0"/>
          <c:showPercent val="0"/>
          <c:showBubbleSize val="0"/>
        </c:dLbls>
        <c:gapWidth val="219"/>
        <c:overlap val="-27"/>
        <c:axId val="2057344624"/>
        <c:axId val="2057387376"/>
      </c:barChart>
      <c:catAx>
        <c:axId val="2057344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7387376"/>
        <c:crosses val="autoZero"/>
        <c:auto val="1"/>
        <c:lblAlgn val="ctr"/>
        <c:lblOffset val="100"/>
        <c:noMultiLvlLbl val="0"/>
      </c:catAx>
      <c:valAx>
        <c:axId val="205738737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7344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Bakery Changes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bake LESS than I used to</c:v>
                </c:pt>
                <c:pt idx="2">
                  <c:v>Yes I'll bake MORE than I used to</c:v>
                </c:pt>
              </c:strCache>
            </c:strRef>
          </c:cat>
          <c:val>
            <c:numRef>
              <c:f>Sheet1!$B$2:$B$4</c:f>
              <c:numCache>
                <c:formatCode>0.0%</c:formatCode>
                <c:ptCount val="3"/>
                <c:pt idx="0">
                  <c:v>0.50990000000000002</c:v>
                </c:pt>
                <c:pt idx="1">
                  <c:v>0.1245</c:v>
                </c:pt>
                <c:pt idx="2">
                  <c:v>0.30430000000000001</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bake LESS than I used to</c:v>
                </c:pt>
                <c:pt idx="2">
                  <c:v>Yes I'll bake MORE than I used to</c:v>
                </c:pt>
              </c:strCache>
            </c:strRef>
          </c:cat>
          <c:val>
            <c:numRef>
              <c:f>Sheet1!$C$2:$C$4</c:f>
              <c:numCache>
                <c:formatCode>0.0%</c:formatCode>
                <c:ptCount val="3"/>
                <c:pt idx="0">
                  <c:v>0.46550000000000002</c:v>
                </c:pt>
                <c:pt idx="1">
                  <c:v>0.12230000000000001</c:v>
                </c:pt>
                <c:pt idx="2">
                  <c:v>0.34710000000000002</c:v>
                </c:pt>
              </c:numCache>
            </c:numRef>
          </c:val>
          <c:extLst>
            <c:ext xmlns:c16="http://schemas.microsoft.com/office/drawing/2014/chart" uri="{C3380CC4-5D6E-409C-BE32-E72D297353CC}">
              <c16:uniqueId val="{00000000-2286-BC41-AC9C-F03AFDE80BB1}"/>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bake LESS than I used to</c:v>
                </c:pt>
                <c:pt idx="2">
                  <c:v>Yes I'll bake MORE than I used to</c:v>
                </c:pt>
              </c:strCache>
            </c:strRef>
          </c:cat>
          <c:val>
            <c:numRef>
              <c:f>Sheet1!$D$2:$D$4</c:f>
              <c:numCache>
                <c:formatCode>0.0%</c:formatCode>
                <c:ptCount val="3"/>
                <c:pt idx="0">
                  <c:v>0.43869999999999998</c:v>
                </c:pt>
                <c:pt idx="1">
                  <c:v>0.13830000000000001</c:v>
                </c:pt>
                <c:pt idx="2">
                  <c:v>0.32019999999999998</c:v>
                </c:pt>
              </c:numCache>
            </c:numRef>
          </c:val>
          <c:extLst>
            <c:ext xmlns:c16="http://schemas.microsoft.com/office/drawing/2014/chart" uri="{C3380CC4-5D6E-409C-BE32-E72D297353CC}">
              <c16:uniqueId val="{00000000-6CD3-214B-A6F5-DE11F6CB6CB3}"/>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bake LESS than I used to</c:v>
                </c:pt>
                <c:pt idx="2">
                  <c:v>Yes I'll bake MORE than I used to</c:v>
                </c:pt>
              </c:strCache>
            </c:strRef>
          </c:cat>
          <c:val>
            <c:numRef>
              <c:f>Sheet1!$E$2:$E$4</c:f>
              <c:numCache>
                <c:formatCode>0.0%</c:formatCode>
                <c:ptCount val="3"/>
                <c:pt idx="0">
                  <c:v>0.496</c:v>
                </c:pt>
                <c:pt idx="1">
                  <c:v>0.1047</c:v>
                </c:pt>
                <c:pt idx="2">
                  <c:v>0.31030000000000002</c:v>
                </c:pt>
              </c:numCache>
            </c:numRef>
          </c:val>
          <c:extLst>
            <c:ext xmlns:c16="http://schemas.microsoft.com/office/drawing/2014/chart" uri="{C3380CC4-5D6E-409C-BE32-E72D297353CC}">
              <c16:uniqueId val="{00000000-E931-6044-A53C-2DFA74F5539C}"/>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Takeaway Changes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use Takeaways LESS than I used to</c:v>
                </c:pt>
                <c:pt idx="2">
                  <c:v>Yes I'll use Takeaways MORE than I used to</c:v>
                </c:pt>
              </c:strCache>
            </c:strRef>
          </c:cat>
          <c:val>
            <c:numRef>
              <c:f>Sheet1!$B$2:$B$4</c:f>
              <c:numCache>
                <c:formatCode>0.0%</c:formatCode>
                <c:ptCount val="3"/>
                <c:pt idx="0">
                  <c:v>0.51490000000000002</c:v>
                </c:pt>
                <c:pt idx="1">
                  <c:v>0.28710000000000002</c:v>
                </c:pt>
                <c:pt idx="2">
                  <c:v>0.1426</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use Takeaways LESS than I used to</c:v>
                </c:pt>
                <c:pt idx="2">
                  <c:v>Yes I'll use Takeaways MORE than I used to</c:v>
                </c:pt>
              </c:strCache>
            </c:strRef>
          </c:cat>
          <c:val>
            <c:numRef>
              <c:f>Sheet1!$C$2:$C$4</c:f>
              <c:numCache>
                <c:formatCode>0.0%</c:formatCode>
                <c:ptCount val="3"/>
                <c:pt idx="0">
                  <c:v>0.50690000000000002</c:v>
                </c:pt>
                <c:pt idx="1">
                  <c:v>0.31879999999999997</c:v>
                </c:pt>
                <c:pt idx="2">
                  <c:v>0.12280000000000001</c:v>
                </c:pt>
              </c:numCache>
            </c:numRef>
          </c:val>
          <c:extLst>
            <c:ext xmlns:c16="http://schemas.microsoft.com/office/drawing/2014/chart" uri="{C3380CC4-5D6E-409C-BE32-E72D297353CC}">
              <c16:uniqueId val="{00000000-8F50-5749-BEDE-CBCCDEC71220}"/>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use Takeaways LESS than I used to</c:v>
                </c:pt>
                <c:pt idx="2">
                  <c:v>Yes I'll use Takeaways MORE than I used to</c:v>
                </c:pt>
              </c:strCache>
            </c:strRef>
          </c:cat>
          <c:val>
            <c:numRef>
              <c:f>Sheet1!$D$2:$D$4</c:f>
              <c:numCache>
                <c:formatCode>0.0%</c:formatCode>
                <c:ptCount val="3"/>
                <c:pt idx="0">
                  <c:v>0.44840000000000002</c:v>
                </c:pt>
                <c:pt idx="1">
                  <c:v>0.32340000000000002</c:v>
                </c:pt>
                <c:pt idx="2">
                  <c:v>0.13100000000000001</c:v>
                </c:pt>
              </c:numCache>
            </c:numRef>
          </c:val>
          <c:extLst>
            <c:ext xmlns:c16="http://schemas.microsoft.com/office/drawing/2014/chart" uri="{C3380CC4-5D6E-409C-BE32-E72D297353CC}">
              <c16:uniqueId val="{00000000-F79F-FB49-AEF2-35975DC49D99}"/>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use Takeaways LESS than I used to</c:v>
                </c:pt>
                <c:pt idx="2">
                  <c:v>Yes I'll use Takeaways MORE than I used to</c:v>
                </c:pt>
              </c:strCache>
            </c:strRef>
          </c:cat>
          <c:val>
            <c:numRef>
              <c:f>Sheet1!$E$2:$E$4</c:f>
              <c:numCache>
                <c:formatCode>0.0%</c:formatCode>
                <c:ptCount val="3"/>
                <c:pt idx="0">
                  <c:v>0.51559999999999995</c:v>
                </c:pt>
                <c:pt idx="1">
                  <c:v>0.28129999999999999</c:v>
                </c:pt>
                <c:pt idx="2">
                  <c:v>0.1406</c:v>
                </c:pt>
              </c:numCache>
            </c:numRef>
          </c:val>
          <c:extLst>
            <c:ext xmlns:c16="http://schemas.microsoft.com/office/drawing/2014/chart" uri="{C3380CC4-5D6E-409C-BE32-E72D297353CC}">
              <c16:uniqueId val="{00000000-35EC-AF4E-988C-A784EC1E5B3B}"/>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Coffee Shop Plans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to Cafe's as much as I used to</c:v>
                </c:pt>
                <c:pt idx="2">
                  <c:v>I'll wait a few days</c:v>
                </c:pt>
                <c:pt idx="3">
                  <c:v>I'll wait a few months</c:v>
                </c:pt>
                <c:pt idx="4">
                  <c:v>I'll wait a few weeks</c:v>
                </c:pt>
              </c:strCache>
            </c:strRef>
          </c:cat>
          <c:val>
            <c:numRef>
              <c:f>Sheet1!$B$2:$B$6</c:f>
              <c:numCache>
                <c:formatCode>0.0%</c:formatCode>
                <c:ptCount val="5"/>
                <c:pt idx="0">
                  <c:v>0.1696</c:v>
                </c:pt>
                <c:pt idx="1">
                  <c:v>0.1124</c:v>
                </c:pt>
                <c:pt idx="2">
                  <c:v>0.15190000000000001</c:v>
                </c:pt>
                <c:pt idx="3">
                  <c:v>0.17549999999999999</c:v>
                </c:pt>
                <c:pt idx="4">
                  <c:v>0.33139999999999997</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to Cafe's as much as I used to</c:v>
                </c:pt>
                <c:pt idx="2">
                  <c:v>I'll wait a few days</c:v>
                </c:pt>
                <c:pt idx="3">
                  <c:v>I'll wait a few months</c:v>
                </c:pt>
                <c:pt idx="4">
                  <c:v>I'll wait a few weeks</c:v>
                </c:pt>
              </c:strCache>
            </c:strRef>
          </c:cat>
          <c:val>
            <c:numRef>
              <c:f>Sheet1!$C$2:$C$6</c:f>
              <c:numCache>
                <c:formatCode>0.0%</c:formatCode>
                <c:ptCount val="5"/>
                <c:pt idx="0">
                  <c:v>9.8000000000000004E-2</c:v>
                </c:pt>
                <c:pt idx="1">
                  <c:v>0.1196</c:v>
                </c:pt>
                <c:pt idx="2">
                  <c:v>0.1686</c:v>
                </c:pt>
                <c:pt idx="3">
                  <c:v>0.22159999999999999</c:v>
                </c:pt>
                <c:pt idx="4">
                  <c:v>0.33329999999999999</c:v>
                </c:pt>
              </c:numCache>
            </c:numRef>
          </c:val>
          <c:extLst>
            <c:ext xmlns:c16="http://schemas.microsoft.com/office/drawing/2014/chart" uri="{C3380CC4-5D6E-409C-BE32-E72D297353CC}">
              <c16:uniqueId val="{00000000-B6FD-3443-88C7-5E87486DE7AC}"/>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to Cafe's as much as I used to</c:v>
                </c:pt>
                <c:pt idx="2">
                  <c:v>I'll wait a few days</c:v>
                </c:pt>
                <c:pt idx="3">
                  <c:v>I'll wait a few months</c:v>
                </c:pt>
                <c:pt idx="4">
                  <c:v>I'll wait a few weeks</c:v>
                </c:pt>
              </c:strCache>
            </c:strRef>
          </c:cat>
          <c:val>
            <c:numRef>
              <c:f>Sheet1!$D$2:$D$6</c:f>
              <c:numCache>
                <c:formatCode>0.0%</c:formatCode>
                <c:ptCount val="5"/>
                <c:pt idx="0">
                  <c:v>0.1026</c:v>
                </c:pt>
                <c:pt idx="1">
                  <c:v>0.14399999999999999</c:v>
                </c:pt>
                <c:pt idx="2">
                  <c:v>0.15190000000000001</c:v>
                </c:pt>
                <c:pt idx="3">
                  <c:v>0.2485</c:v>
                </c:pt>
                <c:pt idx="4">
                  <c:v>0.28989999999999999</c:v>
                </c:pt>
              </c:numCache>
            </c:numRef>
          </c:val>
          <c:extLst>
            <c:ext xmlns:c16="http://schemas.microsoft.com/office/drawing/2014/chart" uri="{C3380CC4-5D6E-409C-BE32-E72D297353CC}">
              <c16:uniqueId val="{00000000-86CF-D842-BCA4-BF1AFAED2999}"/>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to Cafe's as much as I used to</c:v>
                </c:pt>
                <c:pt idx="2">
                  <c:v>I'll wait a few days</c:v>
                </c:pt>
                <c:pt idx="3">
                  <c:v>I'll wait a few months</c:v>
                </c:pt>
                <c:pt idx="4">
                  <c:v>I'll wait a few weeks</c:v>
                </c:pt>
              </c:strCache>
            </c:strRef>
          </c:cat>
          <c:val>
            <c:numRef>
              <c:f>Sheet1!$E$2:$E$6</c:f>
              <c:numCache>
                <c:formatCode>0.0%</c:formatCode>
                <c:ptCount val="5"/>
                <c:pt idx="0">
                  <c:v>8.7400000000000005E-2</c:v>
                </c:pt>
                <c:pt idx="1">
                  <c:v>0.11650000000000001</c:v>
                </c:pt>
                <c:pt idx="2">
                  <c:v>0.13200000000000001</c:v>
                </c:pt>
                <c:pt idx="3">
                  <c:v>0.24660000000000001</c:v>
                </c:pt>
                <c:pt idx="4">
                  <c:v>0.33979999999999999</c:v>
                </c:pt>
              </c:numCache>
            </c:numRef>
          </c:val>
          <c:extLst>
            <c:ext xmlns:c16="http://schemas.microsoft.com/office/drawing/2014/chart" uri="{C3380CC4-5D6E-409C-BE32-E72D297353CC}">
              <c16:uniqueId val="{00000000-7372-AD4A-8032-C55EC2D6B663}"/>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Plastic Packaging</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I want MORE plastic packaging</c:v>
                </c:pt>
                <c:pt idx="2">
                  <c:v>Yes, I want LESS plastic packaging</c:v>
                </c:pt>
              </c:strCache>
            </c:strRef>
          </c:cat>
          <c:val>
            <c:numRef>
              <c:f>Sheet1!$B$2:$B$4</c:f>
              <c:numCache>
                <c:formatCode>0.0%</c:formatCode>
                <c:ptCount val="3"/>
                <c:pt idx="0">
                  <c:v>0.14960000000000001</c:v>
                </c:pt>
                <c:pt idx="1">
                  <c:v>0.1043</c:v>
                </c:pt>
                <c:pt idx="2">
                  <c:v>0.7087</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I want MORE plastic packaging</c:v>
                </c:pt>
                <c:pt idx="2">
                  <c:v>Yes, I want LESS plastic packaging</c:v>
                </c:pt>
              </c:strCache>
            </c:strRef>
          </c:cat>
          <c:val>
            <c:numRef>
              <c:f>Sheet1!$C$2:$C$4</c:f>
              <c:numCache>
                <c:formatCode>0.0%</c:formatCode>
                <c:ptCount val="3"/>
                <c:pt idx="0">
                  <c:v>0.13669999999999999</c:v>
                </c:pt>
                <c:pt idx="1">
                  <c:v>0.14649999999999999</c:v>
                </c:pt>
                <c:pt idx="2">
                  <c:v>0.66600000000000004</c:v>
                </c:pt>
              </c:numCache>
            </c:numRef>
          </c:val>
          <c:extLst>
            <c:ext xmlns:c16="http://schemas.microsoft.com/office/drawing/2014/chart" uri="{C3380CC4-5D6E-409C-BE32-E72D297353CC}">
              <c16:uniqueId val="{00000000-4E64-4140-9CBD-5EF945D5D550}"/>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I want MORE plastic packaging</c:v>
                </c:pt>
                <c:pt idx="2">
                  <c:v>Yes, I want LESS plastic packaging</c:v>
                </c:pt>
              </c:strCache>
            </c:strRef>
          </c:cat>
          <c:val>
            <c:numRef>
              <c:f>Sheet1!$D$2:$D$4</c:f>
              <c:numCache>
                <c:formatCode>0.0%</c:formatCode>
                <c:ptCount val="3"/>
                <c:pt idx="0">
                  <c:v>0.1389</c:v>
                </c:pt>
                <c:pt idx="1">
                  <c:v>0.1507</c:v>
                </c:pt>
                <c:pt idx="2">
                  <c:v>0.63800000000000001</c:v>
                </c:pt>
              </c:numCache>
            </c:numRef>
          </c:val>
          <c:extLst>
            <c:ext xmlns:c16="http://schemas.microsoft.com/office/drawing/2014/chart" uri="{C3380CC4-5D6E-409C-BE32-E72D297353CC}">
              <c16:uniqueId val="{00000000-7239-DD44-9FF8-03D1C9069AB5}"/>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I want MORE plastic packaging</c:v>
                </c:pt>
                <c:pt idx="2">
                  <c:v>Yes, I want LESS plastic packaging</c:v>
                </c:pt>
              </c:strCache>
            </c:strRef>
          </c:cat>
          <c:val>
            <c:numRef>
              <c:f>Sheet1!$E$2:$E$4</c:f>
              <c:numCache>
                <c:formatCode>0.0%</c:formatCode>
                <c:ptCount val="3"/>
                <c:pt idx="0">
                  <c:v>0.14230000000000001</c:v>
                </c:pt>
                <c:pt idx="1">
                  <c:v>0.1225</c:v>
                </c:pt>
                <c:pt idx="2">
                  <c:v>0.67589999999999995</c:v>
                </c:pt>
              </c:numCache>
            </c:numRef>
          </c:val>
          <c:extLst>
            <c:ext xmlns:c16="http://schemas.microsoft.com/office/drawing/2014/chart" uri="{C3380CC4-5D6E-409C-BE32-E72D297353CC}">
              <c16:uniqueId val="{00000000-7E78-6946-B289-5B82C5E5726F}"/>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Refillable cups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we should use LESS refillable cups</c:v>
                </c:pt>
                <c:pt idx="2">
                  <c:v>Yes, we should use MORE refillable cups</c:v>
                </c:pt>
              </c:strCache>
            </c:strRef>
          </c:cat>
          <c:val>
            <c:numRef>
              <c:f>Sheet1!$B$2:$B$4</c:f>
              <c:numCache>
                <c:formatCode>0.0%</c:formatCode>
                <c:ptCount val="3"/>
                <c:pt idx="0">
                  <c:v>0.14119999999999999</c:v>
                </c:pt>
                <c:pt idx="1">
                  <c:v>0.16900000000000001</c:v>
                </c:pt>
                <c:pt idx="2">
                  <c:v>0.64019999999999999</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we should use LESS refillable cups</c:v>
                </c:pt>
                <c:pt idx="2">
                  <c:v>Yes, we should use MORE refillable cups</c:v>
                </c:pt>
              </c:strCache>
            </c:strRef>
          </c:cat>
          <c:val>
            <c:numRef>
              <c:f>Sheet1!$C$2:$C$4</c:f>
              <c:numCache>
                <c:formatCode>0.0%</c:formatCode>
                <c:ptCount val="3"/>
                <c:pt idx="0">
                  <c:v>0.16309999999999999</c:v>
                </c:pt>
                <c:pt idx="1">
                  <c:v>0.16109999999999999</c:v>
                </c:pt>
                <c:pt idx="2">
                  <c:v>0.64239999999999997</c:v>
                </c:pt>
              </c:numCache>
            </c:numRef>
          </c:val>
          <c:extLst>
            <c:ext xmlns:c16="http://schemas.microsoft.com/office/drawing/2014/chart" uri="{C3380CC4-5D6E-409C-BE32-E72D297353CC}">
              <c16:uniqueId val="{00000000-E788-8B4D-AFD3-DB2524C7473F}"/>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we should use LESS refillable cups</c:v>
                </c:pt>
                <c:pt idx="2">
                  <c:v>Yes, we should use MORE refillable cups</c:v>
                </c:pt>
              </c:strCache>
            </c:strRef>
          </c:cat>
          <c:val>
            <c:numRef>
              <c:f>Sheet1!$D$2:$D$4</c:f>
              <c:numCache>
                <c:formatCode>0.0%</c:formatCode>
                <c:ptCount val="3"/>
                <c:pt idx="0">
                  <c:v>0.16470000000000001</c:v>
                </c:pt>
                <c:pt idx="1">
                  <c:v>0.1845</c:v>
                </c:pt>
                <c:pt idx="2">
                  <c:v>0.58130000000000004</c:v>
                </c:pt>
              </c:numCache>
            </c:numRef>
          </c:val>
          <c:extLst>
            <c:ext xmlns:c16="http://schemas.microsoft.com/office/drawing/2014/chart" uri="{C3380CC4-5D6E-409C-BE32-E72D297353CC}">
              <c16:uniqueId val="{00000000-4695-9B42-9AD5-27F314573026}"/>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I don't care</c:v>
                </c:pt>
                <c:pt idx="1">
                  <c:v>No we should use LESS refillable cups</c:v>
                </c:pt>
                <c:pt idx="2">
                  <c:v>Yes, we should use MORE refillable cups</c:v>
                </c:pt>
              </c:strCache>
            </c:strRef>
          </c:cat>
          <c:val>
            <c:numRef>
              <c:f>Sheet1!$E$2:$E$4</c:f>
              <c:numCache>
                <c:formatCode>0.0%</c:formatCode>
                <c:ptCount val="3"/>
                <c:pt idx="0">
                  <c:v>0.13719999999999999</c:v>
                </c:pt>
                <c:pt idx="1">
                  <c:v>0.18890000000000001</c:v>
                </c:pt>
                <c:pt idx="2">
                  <c:v>0.61229999999999996</c:v>
                </c:pt>
              </c:numCache>
            </c:numRef>
          </c:val>
          <c:extLst>
            <c:ext xmlns:c16="http://schemas.microsoft.com/office/drawing/2014/chart" uri="{C3380CC4-5D6E-409C-BE32-E72D297353CC}">
              <c16:uniqueId val="{00000000-256F-DB43-B068-E11CC6E8A861}"/>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Supermarket Changes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Social Distancing Measures</c:v>
                </c:pt>
                <c:pt idx="1">
                  <c:v>Staff Wearing Gloves</c:v>
                </c:pt>
                <c:pt idx="2">
                  <c:v>Staff Wearing Masks</c:v>
                </c:pt>
                <c:pt idx="3">
                  <c:v>Trolley Cleaning Stations</c:v>
                </c:pt>
                <c:pt idx="4">
                  <c:v>Wide Aisles</c:v>
                </c:pt>
              </c:strCache>
            </c:strRef>
          </c:cat>
          <c:val>
            <c:numRef>
              <c:f>Sheet1!$B$2:$B$6</c:f>
              <c:numCache>
                <c:formatCode>0.0%</c:formatCode>
                <c:ptCount val="5"/>
                <c:pt idx="0">
                  <c:v>0.62649999999999995</c:v>
                </c:pt>
                <c:pt idx="1">
                  <c:v>0.4269</c:v>
                </c:pt>
                <c:pt idx="2">
                  <c:v>0.34189999999999998</c:v>
                </c:pt>
                <c:pt idx="3">
                  <c:v>0.61260000000000003</c:v>
                </c:pt>
                <c:pt idx="4">
                  <c:v>0.3478</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Social Distancing Measures</c:v>
                </c:pt>
                <c:pt idx="1">
                  <c:v>Staff Wearing Gloves</c:v>
                </c:pt>
                <c:pt idx="2">
                  <c:v>Staff Wearing Masks</c:v>
                </c:pt>
                <c:pt idx="3">
                  <c:v>Trolley Cleaning Stations</c:v>
                </c:pt>
                <c:pt idx="4">
                  <c:v>Wide Aisles</c:v>
                </c:pt>
              </c:strCache>
            </c:strRef>
          </c:cat>
          <c:val>
            <c:numRef>
              <c:f>Sheet1!$C$2:$C$6</c:f>
              <c:numCache>
                <c:formatCode>0.0%</c:formatCode>
                <c:ptCount val="5"/>
                <c:pt idx="0">
                  <c:v>0.67900000000000005</c:v>
                </c:pt>
                <c:pt idx="1">
                  <c:v>0.43</c:v>
                </c:pt>
                <c:pt idx="2">
                  <c:v>0.43969999999999998</c:v>
                </c:pt>
                <c:pt idx="3">
                  <c:v>0.63039999999999996</c:v>
                </c:pt>
                <c:pt idx="4">
                  <c:v>0.40079999999999999</c:v>
                </c:pt>
              </c:numCache>
            </c:numRef>
          </c:val>
          <c:extLst>
            <c:ext xmlns:c16="http://schemas.microsoft.com/office/drawing/2014/chart" uri="{C3380CC4-5D6E-409C-BE32-E72D297353CC}">
              <c16:uniqueId val="{00000000-EF9F-C64D-827B-3ED63FA5531A}"/>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Social Distancing Measures</c:v>
                </c:pt>
                <c:pt idx="1">
                  <c:v>Staff Wearing Gloves</c:v>
                </c:pt>
                <c:pt idx="2">
                  <c:v>Staff Wearing Masks</c:v>
                </c:pt>
                <c:pt idx="3">
                  <c:v>Trolley Cleaning Stations</c:v>
                </c:pt>
                <c:pt idx="4">
                  <c:v>Wide Aisles</c:v>
                </c:pt>
              </c:strCache>
            </c:strRef>
          </c:cat>
          <c:val>
            <c:numRef>
              <c:f>Sheet1!$D$2:$D$6</c:f>
              <c:numCache>
                <c:formatCode>0.0%</c:formatCode>
                <c:ptCount val="5"/>
                <c:pt idx="0">
                  <c:v>0.65939999999999999</c:v>
                </c:pt>
                <c:pt idx="1">
                  <c:v>0.43369999999999997</c:v>
                </c:pt>
                <c:pt idx="2">
                  <c:v>0.39600000000000002</c:v>
                </c:pt>
                <c:pt idx="3">
                  <c:v>0.67330000000000001</c:v>
                </c:pt>
                <c:pt idx="4">
                  <c:v>0.41980000000000001</c:v>
                </c:pt>
              </c:numCache>
            </c:numRef>
          </c:val>
          <c:extLst>
            <c:ext xmlns:c16="http://schemas.microsoft.com/office/drawing/2014/chart" uri="{C3380CC4-5D6E-409C-BE32-E72D297353CC}">
              <c16:uniqueId val="{00000000-66BE-4E4C-908E-CC1A510775AA}"/>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Social Distancing Measures</c:v>
                </c:pt>
                <c:pt idx="1">
                  <c:v>Staff Wearing Gloves</c:v>
                </c:pt>
                <c:pt idx="2">
                  <c:v>Staff Wearing Masks</c:v>
                </c:pt>
                <c:pt idx="3">
                  <c:v>Trolley Cleaning Stations</c:v>
                </c:pt>
                <c:pt idx="4">
                  <c:v>Wide Aisles</c:v>
                </c:pt>
              </c:strCache>
            </c:strRef>
          </c:cat>
          <c:val>
            <c:numRef>
              <c:f>Sheet1!$E$2:$E$6</c:f>
              <c:numCache>
                <c:formatCode>0.0%</c:formatCode>
                <c:ptCount val="5"/>
                <c:pt idx="0">
                  <c:v>0.66069999999999995</c:v>
                </c:pt>
                <c:pt idx="1">
                  <c:v>0.48720000000000002</c:v>
                </c:pt>
                <c:pt idx="2">
                  <c:v>0.48920000000000002</c:v>
                </c:pt>
                <c:pt idx="3">
                  <c:v>0.66469999999999996</c:v>
                </c:pt>
                <c:pt idx="4">
                  <c:v>0.43980000000000002</c:v>
                </c:pt>
              </c:numCache>
            </c:numRef>
          </c:val>
          <c:extLst>
            <c:ext xmlns:c16="http://schemas.microsoft.com/office/drawing/2014/chart" uri="{C3380CC4-5D6E-409C-BE32-E72D297353CC}">
              <c16:uniqueId val="{00000000-5575-F143-9801-2C0891EF7022}"/>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Restaurant Changes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Hygienically Wrapped Cutlery</c:v>
                </c:pt>
                <c:pt idx="1">
                  <c:v>Social Distancing Measures</c:v>
                </c:pt>
                <c:pt idx="2">
                  <c:v>Staff Wearing Gloves</c:v>
                </c:pt>
                <c:pt idx="3">
                  <c:v>Staff Wearing Masks</c:v>
                </c:pt>
                <c:pt idx="4">
                  <c:v>Table Cleaning Stations</c:v>
                </c:pt>
              </c:strCache>
            </c:strRef>
          </c:cat>
          <c:val>
            <c:numRef>
              <c:f>Sheet1!$B$2:$B$6</c:f>
              <c:numCache>
                <c:formatCode>0.0%</c:formatCode>
                <c:ptCount val="5"/>
                <c:pt idx="0">
                  <c:v>0.54059999999999997</c:v>
                </c:pt>
                <c:pt idx="1">
                  <c:v>0.6</c:v>
                </c:pt>
                <c:pt idx="2">
                  <c:v>0.48709999999999998</c:v>
                </c:pt>
                <c:pt idx="3">
                  <c:v>0.32869999999999999</c:v>
                </c:pt>
                <c:pt idx="4">
                  <c:v>0.62380000000000002</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Hygienically Wrapped Cutlery</c:v>
                </c:pt>
                <c:pt idx="1">
                  <c:v>Social Distancing Measures</c:v>
                </c:pt>
                <c:pt idx="2">
                  <c:v>Staff Wearing Gloves</c:v>
                </c:pt>
                <c:pt idx="3">
                  <c:v>Staff Wearing Masks</c:v>
                </c:pt>
                <c:pt idx="4">
                  <c:v>Table Cleaning Stations</c:v>
                </c:pt>
              </c:strCache>
            </c:strRef>
          </c:cat>
          <c:val>
            <c:numRef>
              <c:f>Sheet1!$C$2:$C$6</c:f>
              <c:numCache>
                <c:formatCode>0.0%</c:formatCode>
                <c:ptCount val="5"/>
                <c:pt idx="0">
                  <c:v>0.58640000000000003</c:v>
                </c:pt>
                <c:pt idx="1">
                  <c:v>0.64659999999999995</c:v>
                </c:pt>
                <c:pt idx="2">
                  <c:v>0.50680000000000003</c:v>
                </c:pt>
                <c:pt idx="3">
                  <c:v>0.46800000000000003</c:v>
                </c:pt>
                <c:pt idx="4">
                  <c:v>0.64080000000000004</c:v>
                </c:pt>
              </c:numCache>
            </c:numRef>
          </c:val>
          <c:extLst>
            <c:ext xmlns:c16="http://schemas.microsoft.com/office/drawing/2014/chart" uri="{C3380CC4-5D6E-409C-BE32-E72D297353CC}">
              <c16:uniqueId val="{00000000-0B9D-FC45-821E-F1573AC93439}"/>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Hygienically Wrapped Cutlery</c:v>
                </c:pt>
                <c:pt idx="1">
                  <c:v>Social Distancing Measures</c:v>
                </c:pt>
                <c:pt idx="2">
                  <c:v>Staff Wearing Gloves</c:v>
                </c:pt>
                <c:pt idx="3">
                  <c:v>Staff Wearing Masks</c:v>
                </c:pt>
                <c:pt idx="4">
                  <c:v>Table Cleaning Stations</c:v>
                </c:pt>
              </c:strCache>
            </c:strRef>
          </c:cat>
          <c:val>
            <c:numRef>
              <c:f>Sheet1!$D$2:$D$6</c:f>
              <c:numCache>
                <c:formatCode>0.0%</c:formatCode>
                <c:ptCount val="5"/>
                <c:pt idx="0">
                  <c:v>0.54759999999999998</c:v>
                </c:pt>
                <c:pt idx="1">
                  <c:v>0.65869999999999995</c:v>
                </c:pt>
                <c:pt idx="2">
                  <c:v>0.498</c:v>
                </c:pt>
                <c:pt idx="3">
                  <c:v>0.48409999999999997</c:v>
                </c:pt>
                <c:pt idx="4">
                  <c:v>0.63490000000000002</c:v>
                </c:pt>
              </c:numCache>
            </c:numRef>
          </c:val>
          <c:extLst>
            <c:ext xmlns:c16="http://schemas.microsoft.com/office/drawing/2014/chart" uri="{C3380CC4-5D6E-409C-BE32-E72D297353CC}">
              <c16:uniqueId val="{00000000-6DD1-234B-B230-9161FC1C313E}"/>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Hygienically Wrapped Cutlery</c:v>
                </c:pt>
                <c:pt idx="1">
                  <c:v>Social Distancing Measures</c:v>
                </c:pt>
                <c:pt idx="2">
                  <c:v>Staff Wearing Gloves</c:v>
                </c:pt>
                <c:pt idx="3">
                  <c:v>Staff Wearing Masks</c:v>
                </c:pt>
                <c:pt idx="4">
                  <c:v>Table Cleaning Stations</c:v>
                </c:pt>
              </c:strCache>
            </c:strRef>
          </c:cat>
          <c:val>
            <c:numRef>
              <c:f>Sheet1!$E$2:$E$6</c:f>
              <c:numCache>
                <c:formatCode>0.0%</c:formatCode>
                <c:ptCount val="5"/>
                <c:pt idx="0">
                  <c:v>0.59060000000000001</c:v>
                </c:pt>
                <c:pt idx="1">
                  <c:v>0.65159999999999996</c:v>
                </c:pt>
                <c:pt idx="2">
                  <c:v>0.5</c:v>
                </c:pt>
                <c:pt idx="3">
                  <c:v>0.54530000000000001</c:v>
                </c:pt>
                <c:pt idx="4">
                  <c:v>0.67910000000000004</c:v>
                </c:pt>
              </c:numCache>
            </c:numRef>
          </c:val>
          <c:extLst>
            <c:ext xmlns:c16="http://schemas.microsoft.com/office/drawing/2014/chart" uri="{C3380CC4-5D6E-409C-BE32-E72D297353CC}">
              <c16:uniqueId val="{00000000-568B-C04F-9FC6-49DCE4A8FDB5}"/>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r>
              <a:rPr lang="en-US" sz="1600" dirty="0">
                <a:latin typeface="Lato" panose="020F0502020204030203" pitchFamily="34" charset="0"/>
                <a:ea typeface="Lato" panose="020F0502020204030203" pitchFamily="34" charset="0"/>
                <a:cs typeface="Lato" panose="020F0502020204030203" pitchFamily="34" charset="0"/>
              </a:rPr>
              <a:t>Social Isolation</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title>
    <c:autoTitleDeleted val="0"/>
    <c:plotArea>
      <c:layout/>
      <c:barChart>
        <c:barDir val="col"/>
        <c:grouping val="clustered"/>
        <c:varyColors val="0"/>
        <c:ser>
          <c:idx val="0"/>
          <c:order val="0"/>
          <c:tx>
            <c:strRef>
              <c:f>Sheet1!$B$1</c:f>
              <c:strCache>
                <c:ptCount val="1"/>
                <c:pt idx="0">
                  <c:v>19-Mar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go out for work and shopping only</c:v>
                </c:pt>
                <c:pt idx="1">
                  <c:v>I don't leave my home</c:v>
                </c:pt>
                <c:pt idx="2">
                  <c:v>I go out but have limited my social interactions</c:v>
                </c:pt>
                <c:pt idx="3">
                  <c:v>I go out and socialise as normal</c:v>
                </c:pt>
              </c:strCache>
            </c:strRef>
          </c:cat>
          <c:val>
            <c:numRef>
              <c:f>Sheet1!$B$2:$B$5</c:f>
              <c:numCache>
                <c:formatCode>0.0%</c:formatCode>
                <c:ptCount val="4"/>
                <c:pt idx="0">
                  <c:v>0.43840000000000001</c:v>
                </c:pt>
                <c:pt idx="1">
                  <c:v>0.12720000000000001</c:v>
                </c:pt>
                <c:pt idx="2">
                  <c:v>0.28770000000000001</c:v>
                </c:pt>
                <c:pt idx="3">
                  <c:v>0.1018</c:v>
                </c:pt>
              </c:numCache>
            </c:numRef>
          </c:val>
          <c:extLst>
            <c:ext xmlns:c16="http://schemas.microsoft.com/office/drawing/2014/chart" uri="{C3380CC4-5D6E-409C-BE32-E72D297353CC}">
              <c16:uniqueId val="{00000000-1296-5B44-B264-7EE0C2CF5228}"/>
            </c:ext>
          </c:extLst>
        </c:ser>
        <c:ser>
          <c:idx val="1"/>
          <c:order val="1"/>
          <c:tx>
            <c:strRef>
              <c:f>Sheet1!$C$1</c:f>
              <c:strCache>
                <c:ptCount val="1"/>
                <c:pt idx="0">
                  <c:v>25-May</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go out for work and shopping only</c:v>
                </c:pt>
                <c:pt idx="1">
                  <c:v>I don't leave my home</c:v>
                </c:pt>
                <c:pt idx="2">
                  <c:v>I go out but have limited my social interactions</c:v>
                </c:pt>
                <c:pt idx="3">
                  <c:v>I go out and socialise as normal</c:v>
                </c:pt>
              </c:strCache>
            </c:strRef>
          </c:cat>
          <c:val>
            <c:numRef>
              <c:f>Sheet1!$C$2:$C$5</c:f>
              <c:numCache>
                <c:formatCode>0.0%</c:formatCode>
                <c:ptCount val="4"/>
                <c:pt idx="0">
                  <c:v>0.496</c:v>
                </c:pt>
                <c:pt idx="1">
                  <c:v>0.15279999999999999</c:v>
                </c:pt>
                <c:pt idx="2">
                  <c:v>0.252</c:v>
                </c:pt>
                <c:pt idx="3">
                  <c:v>3.9699999999999999E-2</c:v>
                </c:pt>
              </c:numCache>
            </c:numRef>
          </c:val>
          <c:extLst>
            <c:ext xmlns:c16="http://schemas.microsoft.com/office/drawing/2014/chart" uri="{C3380CC4-5D6E-409C-BE32-E72D297353CC}">
              <c16:uniqueId val="{00000001-1296-5B44-B264-7EE0C2CF5228}"/>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go out for work and shopping only</c:v>
                </c:pt>
                <c:pt idx="1">
                  <c:v>I don't leave my home</c:v>
                </c:pt>
                <c:pt idx="2">
                  <c:v>I go out but have limited my social interactions</c:v>
                </c:pt>
                <c:pt idx="3">
                  <c:v>I go out and socialise as normal</c:v>
                </c:pt>
              </c:strCache>
            </c:strRef>
          </c:cat>
          <c:val>
            <c:numRef>
              <c:f>Sheet1!$D$2:$D$5</c:f>
              <c:numCache>
                <c:formatCode>0.0%</c:formatCode>
                <c:ptCount val="4"/>
                <c:pt idx="0">
                  <c:v>0.44359999999999999</c:v>
                </c:pt>
                <c:pt idx="1">
                  <c:v>0.1545</c:v>
                </c:pt>
                <c:pt idx="2">
                  <c:v>0.28320000000000001</c:v>
                </c:pt>
                <c:pt idx="3">
                  <c:v>5.1499999999999997E-2</c:v>
                </c:pt>
              </c:numCache>
            </c:numRef>
          </c:val>
          <c:extLst>
            <c:ext xmlns:c16="http://schemas.microsoft.com/office/drawing/2014/chart" uri="{C3380CC4-5D6E-409C-BE32-E72D297353CC}">
              <c16:uniqueId val="{00000000-6621-FB4E-8690-7FF7BC972D08}"/>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 go out for work and shopping only</c:v>
                </c:pt>
                <c:pt idx="1">
                  <c:v>I don't leave my home</c:v>
                </c:pt>
                <c:pt idx="2">
                  <c:v>I go out but have limited my social interactions</c:v>
                </c:pt>
                <c:pt idx="3">
                  <c:v>I go out and socialise as normal</c:v>
                </c:pt>
              </c:strCache>
            </c:strRef>
          </c:cat>
          <c:val>
            <c:numRef>
              <c:f>Sheet1!$E$2:$E$5</c:f>
              <c:numCache>
                <c:formatCode>0.0%</c:formatCode>
                <c:ptCount val="4"/>
                <c:pt idx="0">
                  <c:v>0.43759999999999999</c:v>
                </c:pt>
                <c:pt idx="1">
                  <c:v>0.12670000000000001</c:v>
                </c:pt>
                <c:pt idx="2">
                  <c:v>0.30099999999999999</c:v>
                </c:pt>
                <c:pt idx="3">
                  <c:v>6.1400000000000003E-2</c:v>
                </c:pt>
              </c:numCache>
            </c:numRef>
          </c:val>
          <c:extLst>
            <c:ext xmlns:c16="http://schemas.microsoft.com/office/drawing/2014/chart" uri="{C3380CC4-5D6E-409C-BE32-E72D297353CC}">
              <c16:uniqueId val="{00000000-F914-6248-BD6B-3C2FBCB74BB5}"/>
            </c:ext>
          </c:extLst>
        </c:ser>
        <c:dLbls>
          <c:showLegendKey val="0"/>
          <c:showVal val="0"/>
          <c:showCatName val="0"/>
          <c:showSerName val="0"/>
          <c:showPercent val="0"/>
          <c:showBubbleSize val="0"/>
        </c:dLbls>
        <c:gapWidth val="219"/>
        <c:overlap val="-27"/>
        <c:axId val="2057344624"/>
        <c:axId val="2057387376"/>
      </c:barChart>
      <c:catAx>
        <c:axId val="2057344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7387376"/>
        <c:crosses val="autoZero"/>
        <c:auto val="1"/>
        <c:lblAlgn val="ctr"/>
        <c:lblOffset val="100"/>
        <c:noMultiLvlLbl val="0"/>
      </c:catAx>
      <c:valAx>
        <c:axId val="205738737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73446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1800" b="0" i="0" baseline="0" dirty="0">
                <a:effectLst/>
                <a:latin typeface="Lato" panose="020F0502020204030203" pitchFamily="34" charset="0"/>
                <a:ea typeface="Lato" panose="020F0502020204030203" pitchFamily="34" charset="0"/>
                <a:cs typeface="Lato" panose="020F0502020204030203" pitchFamily="34" charset="0"/>
              </a:rPr>
              <a:t>Percentage of consumers planning to buy in the next seven days MORE / LESS from the following LONG-LASTING foods and drinks</a:t>
            </a:r>
            <a:endParaRPr lang="en-GB" dirty="0">
              <a:effectLst/>
              <a:latin typeface="Lato" panose="020F0502020204030203" pitchFamily="34" charset="0"/>
              <a:ea typeface="Lato" panose="020F0502020204030203" pitchFamily="34" charset="0"/>
              <a:cs typeface="Lato" panose="020F0502020204030203"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Sheet1!$A$2</c:f>
              <c:strCache>
                <c:ptCount val="1"/>
                <c:pt idx="0">
                  <c:v>Planning to buy more 19-Mar</c:v>
                </c:pt>
              </c:strCache>
            </c:strRef>
          </c:tx>
          <c:spPr>
            <a:solidFill>
              <a:schemeClr val="accent1">
                <a:lumMod val="20000"/>
                <a:lumOff val="80000"/>
              </a:schemeClr>
            </a:solidFill>
            <a:ln>
              <a:noFill/>
            </a:ln>
            <a:effectLst/>
          </c:spPr>
          <c:invertIfNegative val="0"/>
          <c:dLbls>
            <c:dLbl>
              <c:idx val="1"/>
              <c:layout>
                <c:manualLayout>
                  <c:x val="-2.2145327754338217E-3"/>
                  <c:y val="-1.7081850533807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5DC-9D41-A776-9556DFC37D04}"/>
                </c:ext>
              </c:extLst>
            </c:dLbl>
            <c:dLbl>
              <c:idx val="3"/>
              <c:layout>
                <c:manualLayout>
                  <c:x val="-2.2145327754338217E-3"/>
                  <c:y val="-5.693950177935943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5DC-9D41-A776-9556DFC37D04}"/>
                </c:ext>
              </c:extLst>
            </c:dLbl>
            <c:dLbl>
              <c:idx val="4"/>
              <c:layout>
                <c:manualLayout>
                  <c:x val="-1.217993026488602E-2"/>
                  <c:y val="-8.5409252669039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5DC-9D41-A776-9556DFC37D04}"/>
                </c:ext>
              </c:extLst>
            </c:dLbl>
            <c:dLbl>
              <c:idx val="6"/>
              <c:layout>
                <c:manualLayout>
                  <c:x val="-5.5363319385846356E-3"/>
                  <c:y val="-5.69395017793599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75DC-9D41-A776-9556DFC37D04}"/>
                </c:ext>
              </c:extLst>
            </c:dLbl>
            <c:dLbl>
              <c:idx val="7"/>
              <c:layout>
                <c:manualLayout>
                  <c:x val="-8.1198597086117642E-17"/>
                  <c:y val="-2.56227758007117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4A4-614F-9EA5-2F10AE2E8313}"/>
                </c:ext>
              </c:extLst>
            </c:dLbl>
            <c:dLbl>
              <c:idx val="8"/>
              <c:layout>
                <c:manualLayout>
                  <c:x val="-9.9653974894521984E-3"/>
                  <c:y val="1.42348754448398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5DC-9D41-A776-9556DFC37D04}"/>
                </c:ext>
              </c:extLst>
            </c:dLbl>
            <c:dLbl>
              <c:idx val="10"/>
              <c:layout>
                <c:manualLayout>
                  <c:x val="-1.2179930264886183E-2"/>
                  <c:y val="-1.7081850533807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4A4-614F-9EA5-2F10AE2E831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Sheet1!$B$2:$M$2</c:f>
              <c:numCache>
                <c:formatCode>0.0%</c:formatCode>
                <c:ptCount val="12"/>
                <c:pt idx="0">
                  <c:v>0.32850000000000001</c:v>
                </c:pt>
                <c:pt idx="1">
                  <c:v>0.2505</c:v>
                </c:pt>
                <c:pt idx="2">
                  <c:v>0.29360000000000003</c:v>
                </c:pt>
                <c:pt idx="3">
                  <c:v>0.2505</c:v>
                </c:pt>
                <c:pt idx="4">
                  <c:v>0.25459999999999999</c:v>
                </c:pt>
                <c:pt idx="5">
                  <c:v>0.2382</c:v>
                </c:pt>
                <c:pt idx="6">
                  <c:v>0.2361</c:v>
                </c:pt>
                <c:pt idx="7">
                  <c:v>0.18890000000000001</c:v>
                </c:pt>
                <c:pt idx="8">
                  <c:v>0.20530000000000001</c:v>
                </c:pt>
                <c:pt idx="9">
                  <c:v>0.1643</c:v>
                </c:pt>
                <c:pt idx="10">
                  <c:v>0.16220000000000001</c:v>
                </c:pt>
                <c:pt idx="11">
                  <c:v>0.1211</c:v>
                </c:pt>
              </c:numCache>
            </c:numRef>
          </c:val>
          <c:extLst>
            <c:ext xmlns:c16="http://schemas.microsoft.com/office/drawing/2014/chart" uri="{C3380CC4-5D6E-409C-BE32-E72D297353CC}">
              <c16:uniqueId val="{00000000-E871-A548-A938-15AC9585956B}"/>
            </c:ext>
          </c:extLst>
        </c:ser>
        <c:ser>
          <c:idx val="1"/>
          <c:order val="1"/>
          <c:tx>
            <c:strRef>
              <c:f>Sheet1!$A$3</c:f>
              <c:strCache>
                <c:ptCount val="1"/>
                <c:pt idx="0">
                  <c:v>Planning to buy more 25-May</c:v>
                </c:pt>
              </c:strCache>
            </c:strRef>
          </c:tx>
          <c:spPr>
            <a:solidFill>
              <a:schemeClr val="accent1">
                <a:lumMod val="75000"/>
              </a:schemeClr>
            </a:solidFill>
            <a:ln>
              <a:noFill/>
            </a:ln>
            <a:effectLst/>
          </c:spPr>
          <c:invertIfNegative val="0"/>
          <c:dLbls>
            <c:dLbl>
              <c:idx val="0"/>
              <c:layout>
                <c:manualLayout>
                  <c:x val="0"/>
                  <c:y val="-1.42348754448399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871-A548-A938-15AC9585956B}"/>
                </c:ext>
              </c:extLst>
            </c:dLbl>
            <c:dLbl>
              <c:idx val="1"/>
              <c:layout>
                <c:manualLayout>
                  <c:x val="-2.2145327754338421E-3"/>
                  <c:y val="-5.12455516014234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871-A548-A938-15AC9585956B}"/>
                </c:ext>
              </c:extLst>
            </c:dLbl>
            <c:dLbl>
              <c:idx val="2"/>
              <c:layout>
                <c:manualLayout>
                  <c:x val="-1.1072663877169109E-3"/>
                  <c:y val="-3.70106761565836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871-A548-A938-15AC9585956B}"/>
                </c:ext>
              </c:extLst>
            </c:dLbl>
            <c:dLbl>
              <c:idx val="3"/>
              <c:layout>
                <c:manualLayout>
                  <c:x val="0"/>
                  <c:y val="-1.70818505338078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871-A548-A938-15AC9585956B}"/>
                </c:ext>
              </c:extLst>
            </c:dLbl>
            <c:dLbl>
              <c:idx val="4"/>
              <c:layout>
                <c:manualLayout>
                  <c:x val="-1.1072663877169109E-3"/>
                  <c:y val="-2.2775800711743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871-A548-A938-15AC9585956B}"/>
                </c:ext>
              </c:extLst>
            </c:dLbl>
            <c:dLbl>
              <c:idx val="5"/>
              <c:layout>
                <c:manualLayout>
                  <c:x val="3.3217991631507328E-3"/>
                  <c:y val="-2.56227758007117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871-A548-A938-15AC9585956B}"/>
                </c:ext>
              </c:extLst>
            </c:dLbl>
            <c:dLbl>
              <c:idx val="6"/>
              <c:layout>
                <c:manualLayout>
                  <c:x val="-8.1198597086117642E-17"/>
                  <c:y val="-1.13879003558719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871-A548-A938-15AC9585956B}"/>
                </c:ext>
              </c:extLst>
            </c:dLbl>
            <c:dLbl>
              <c:idx val="7"/>
              <c:layout>
                <c:manualLayout>
                  <c:x val="4.4290655508676434E-3"/>
                  <c:y val="-5.12455516014235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871-A548-A938-15AC9585956B}"/>
                </c:ext>
              </c:extLst>
            </c:dLbl>
            <c:dLbl>
              <c:idx val="8"/>
              <c:layout>
                <c:manualLayout>
                  <c:x val="1.217993026488602E-2"/>
                  <c:y val="-6.26334519572953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E871-A548-A938-15AC9585956B}"/>
                </c:ext>
              </c:extLst>
            </c:dLbl>
            <c:dLbl>
              <c:idx val="9"/>
              <c:layout>
                <c:manualLayout>
                  <c:x val="2.2145327754338217E-3"/>
                  <c:y val="-7.11743772241993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E871-A548-A938-15AC9585956B}"/>
                </c:ext>
              </c:extLst>
            </c:dLbl>
            <c:dLbl>
              <c:idx val="10"/>
              <c:layout>
                <c:manualLayout>
                  <c:x val="-4.4290655508676434E-3"/>
                  <c:y val="-2.846975088968023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4A4-614F-9EA5-2F10AE2E831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Sheet1!$B$3:$M$3</c:f>
              <c:numCache>
                <c:formatCode>0.0%</c:formatCode>
                <c:ptCount val="12"/>
                <c:pt idx="0">
                  <c:v>0.16500000000000001</c:v>
                </c:pt>
                <c:pt idx="1">
                  <c:v>0.14510000000000001</c:v>
                </c:pt>
                <c:pt idx="2">
                  <c:v>0.13320000000000001</c:v>
                </c:pt>
                <c:pt idx="3">
                  <c:v>0.1113</c:v>
                </c:pt>
                <c:pt idx="4">
                  <c:v>0.15509999999999999</c:v>
                </c:pt>
                <c:pt idx="5">
                  <c:v>0.12130000000000001</c:v>
                </c:pt>
                <c:pt idx="6">
                  <c:v>0.12130000000000001</c:v>
                </c:pt>
                <c:pt idx="7">
                  <c:v>0.13519999999999999</c:v>
                </c:pt>
                <c:pt idx="8">
                  <c:v>0.1133</c:v>
                </c:pt>
                <c:pt idx="9">
                  <c:v>0.1193</c:v>
                </c:pt>
                <c:pt idx="10">
                  <c:v>0.13120000000000001</c:v>
                </c:pt>
                <c:pt idx="11">
                  <c:v>7.1599999999999997E-2</c:v>
                </c:pt>
              </c:numCache>
            </c:numRef>
          </c:val>
          <c:extLst>
            <c:ext xmlns:c16="http://schemas.microsoft.com/office/drawing/2014/chart" uri="{C3380CC4-5D6E-409C-BE32-E72D297353CC}">
              <c16:uniqueId val="{00000001-E871-A548-A938-15AC9585956B}"/>
            </c:ext>
          </c:extLst>
        </c:ser>
        <c:ser>
          <c:idx val="2"/>
          <c:order val="2"/>
          <c:tx>
            <c:strRef>
              <c:f>Sheet1!$A$4</c:f>
              <c:strCache>
                <c:ptCount val="1"/>
                <c:pt idx="0">
                  <c:v>Planning to buy more 1-Jun</c:v>
                </c:pt>
              </c:strCache>
            </c:strRef>
          </c:tx>
          <c:spPr>
            <a:solidFill>
              <a:schemeClr val="accent1">
                <a:lumMod val="60000"/>
                <a:lumOff val="40000"/>
              </a:schemeClr>
            </a:solidFill>
            <a:ln>
              <a:noFill/>
            </a:ln>
            <a:effectLst/>
          </c:spPr>
          <c:invertIfNegative val="0"/>
          <c:dLbls>
            <c:dLbl>
              <c:idx val="0"/>
              <c:layout>
                <c:manualLayout>
                  <c:x val="1.217993026488602E-2"/>
                  <c:y val="-5.1245551601423488E-2"/>
                </c:manualLayout>
              </c:layout>
              <c:showLegendKey val="0"/>
              <c:showVal val="1"/>
              <c:showCatName val="0"/>
              <c:showSerName val="0"/>
              <c:showPercent val="0"/>
              <c:showBubbleSize val="0"/>
              <c:extLst>
                <c:ext xmlns:c15="http://schemas.microsoft.com/office/drawing/2012/chart" uri="{CE6537A1-D6FC-4f65-9D91-7224C49458BB}">
                  <c15:layout>
                    <c:manualLayout>
                      <c:w val="3.4325258019224238E-2"/>
                      <c:h val="3.9274133437946591E-2"/>
                    </c:manualLayout>
                  </c15:layout>
                </c:ext>
                <c:ext xmlns:c16="http://schemas.microsoft.com/office/drawing/2014/chart" uri="{C3380CC4-5D6E-409C-BE32-E72D297353CC}">
                  <c16:uniqueId val="{00000009-D7B3-D144-AEDA-AC972185DFA3}"/>
                </c:ext>
              </c:extLst>
            </c:dLbl>
            <c:dLbl>
              <c:idx val="1"/>
              <c:layout>
                <c:manualLayout>
                  <c:x val="3.3217991631507124E-3"/>
                  <c:y val="-7.68683274021352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7B3-D144-AEDA-AC972185DFA3}"/>
                </c:ext>
              </c:extLst>
            </c:dLbl>
            <c:dLbl>
              <c:idx val="2"/>
              <c:layout>
                <c:manualLayout>
                  <c:x val="1.4394463040319841E-2"/>
                  <c:y val="-6.54804270462633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7B3-D144-AEDA-AC972185DFA3}"/>
                </c:ext>
              </c:extLst>
            </c:dLbl>
            <c:dLbl>
              <c:idx val="3"/>
              <c:layout>
                <c:manualLayout>
                  <c:x val="1.7716262203470574E-2"/>
                  <c:y val="-4.55516014234875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E871-A548-A938-15AC9585956B}"/>
                </c:ext>
              </c:extLst>
            </c:dLbl>
            <c:dLbl>
              <c:idx val="4"/>
              <c:layout>
                <c:manualLayout>
                  <c:x val="1.2179930264885938E-2"/>
                  <c:y val="-6.2633564042928844E-2"/>
                </c:manualLayout>
              </c:layout>
              <c:showLegendKey val="0"/>
              <c:showVal val="1"/>
              <c:showCatName val="0"/>
              <c:showSerName val="0"/>
              <c:showPercent val="0"/>
              <c:showBubbleSize val="0"/>
              <c:extLst>
                <c:ext xmlns:c15="http://schemas.microsoft.com/office/drawing/2012/chart" uri="{CE6537A1-D6FC-4f65-9D91-7224C49458BB}">
                  <c15:layout>
                    <c:manualLayout>
                      <c:w val="3.1429800008509388E-2"/>
                      <c:h val="3.9815058704850498E-2"/>
                    </c:manualLayout>
                  </c15:layout>
                </c:ext>
                <c:ext xmlns:c16="http://schemas.microsoft.com/office/drawing/2014/chart" uri="{C3380CC4-5D6E-409C-BE32-E72D297353CC}">
                  <c16:uniqueId val="{0000000C-D7B3-D144-AEDA-AC972185DFA3}"/>
                </c:ext>
              </c:extLst>
            </c:dLbl>
            <c:dLbl>
              <c:idx val="5"/>
              <c:layout>
                <c:manualLayout>
                  <c:x val="5.5363319385845541E-3"/>
                  <c:y val="-2.27758007117438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7B3-D144-AEDA-AC972185DFA3}"/>
                </c:ext>
              </c:extLst>
            </c:dLbl>
            <c:dLbl>
              <c:idx val="6"/>
              <c:layout>
                <c:manualLayout>
                  <c:x val="1.3287196652602931E-2"/>
                  <c:y val="-6.6903914590747376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3.4325258019224238E-2"/>
                      <c:h val="3.6427158348978618E-2"/>
                    </c:manualLayout>
                  </c15:layout>
                </c:ext>
                <c:ext xmlns:c16="http://schemas.microsoft.com/office/drawing/2014/chart" uri="{C3380CC4-5D6E-409C-BE32-E72D297353CC}">
                  <c16:uniqueId val="{0000000E-D7B3-D144-AEDA-AC972185DFA3}"/>
                </c:ext>
              </c:extLst>
            </c:dLbl>
            <c:dLbl>
              <c:idx val="7"/>
              <c:layout>
                <c:manualLayout>
                  <c:x val="1.3287196652602931E-2"/>
                  <c:y val="-3.41637010676157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7B3-D144-AEDA-AC972185DFA3}"/>
                </c:ext>
              </c:extLst>
            </c:dLbl>
            <c:dLbl>
              <c:idx val="8"/>
              <c:layout>
                <c:manualLayout>
                  <c:x val="1.4394463040319841E-2"/>
                  <c:y val="-2.27758007117437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7B3-D144-AEDA-AC972185DFA3}"/>
                </c:ext>
              </c:extLst>
            </c:dLbl>
            <c:dLbl>
              <c:idx val="10"/>
              <c:layout>
                <c:manualLayout>
                  <c:x val="3.3217991631507328E-3"/>
                  <c:y val="-4.55516014234875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7B3-D144-AEDA-AC972185DFA3}"/>
                </c:ext>
              </c:extLst>
            </c:dLbl>
            <c:dLbl>
              <c:idx val="11"/>
              <c:layout>
                <c:manualLayout>
                  <c:x val="6.643641919466336E-3"/>
                  <c:y val="-5.1245551601423536E-2"/>
                </c:manualLayout>
              </c:layout>
              <c:showLegendKey val="0"/>
              <c:showVal val="1"/>
              <c:showCatName val="0"/>
              <c:showSerName val="0"/>
              <c:showPercent val="0"/>
              <c:showBubbleSize val="0"/>
              <c:extLst>
                <c:ext xmlns:c15="http://schemas.microsoft.com/office/drawing/2012/chart" uri="{CE6537A1-D6FC-4f65-9D91-7224C49458BB}">
                  <c15:layout>
                    <c:manualLayout>
                      <c:w val="2.8545327475341956E-2"/>
                      <c:h val="3.9274133437946591E-2"/>
                    </c:manualLayout>
                  </c15:layout>
                </c:ext>
                <c:ext xmlns:c16="http://schemas.microsoft.com/office/drawing/2014/chart" uri="{C3380CC4-5D6E-409C-BE32-E72D297353CC}">
                  <c16:uniqueId val="{00000012-D7B3-D144-AEDA-AC972185DFA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Sheet1!$B$4:$M$4</c:f>
              <c:numCache>
                <c:formatCode>0.0%</c:formatCode>
                <c:ptCount val="12"/>
                <c:pt idx="0">
                  <c:v>0.16370000000000001</c:v>
                </c:pt>
                <c:pt idx="1">
                  <c:v>0.15970000000000001</c:v>
                </c:pt>
                <c:pt idx="2">
                  <c:v>0.13969999999999999</c:v>
                </c:pt>
                <c:pt idx="3">
                  <c:v>0.1038</c:v>
                </c:pt>
                <c:pt idx="4">
                  <c:v>0.1537</c:v>
                </c:pt>
                <c:pt idx="5">
                  <c:v>9.3799999999999994E-2</c:v>
                </c:pt>
                <c:pt idx="6">
                  <c:v>0.12970000000000001</c:v>
                </c:pt>
                <c:pt idx="7">
                  <c:v>0.1158</c:v>
                </c:pt>
                <c:pt idx="8">
                  <c:v>0.12570000000000001</c:v>
                </c:pt>
                <c:pt idx="9">
                  <c:v>0.14169999999999999</c:v>
                </c:pt>
                <c:pt idx="10">
                  <c:v>0.1138</c:v>
                </c:pt>
                <c:pt idx="11">
                  <c:v>6.1899999999999997E-2</c:v>
                </c:pt>
              </c:numCache>
            </c:numRef>
          </c:val>
          <c:extLst>
            <c:ext xmlns:c16="http://schemas.microsoft.com/office/drawing/2014/chart" uri="{C3380CC4-5D6E-409C-BE32-E72D297353CC}">
              <c16:uniqueId val="{00000002-E871-A548-A938-15AC9585956B}"/>
            </c:ext>
          </c:extLst>
        </c:ser>
        <c:ser>
          <c:idx val="3"/>
          <c:order val="3"/>
          <c:tx>
            <c:strRef>
              <c:f>Sheet1!$A$5</c:f>
              <c:strCache>
                <c:ptCount val="1"/>
                <c:pt idx="0">
                  <c:v>Planning to buy more 8-Jun</c:v>
                </c:pt>
              </c:strCache>
            </c:strRef>
          </c:tx>
          <c:spPr>
            <a:solidFill>
              <a:srgbClr val="46A792"/>
            </a:solidFill>
            <a:ln>
              <a:noFill/>
            </a:ln>
            <a:effectLst/>
          </c:spPr>
          <c:invertIfNegative val="0"/>
          <c:dLbls>
            <c:dLbl>
              <c:idx val="0"/>
              <c:layout>
                <c:manualLayout>
                  <c:x val="1.2179930264886009E-2"/>
                  <c:y val="1.70818505338078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4-E9D5-3D48-98D7-717F37122FF6}"/>
                </c:ext>
              </c:extLst>
            </c:dLbl>
            <c:dLbl>
              <c:idx val="1"/>
              <c:layout>
                <c:manualLayout>
                  <c:x val="7.7508647140183762E-3"/>
                  <c:y val="-5.409252669039146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75DC-9D41-A776-9556DFC37D04}"/>
                </c:ext>
              </c:extLst>
            </c:dLbl>
            <c:dLbl>
              <c:idx val="2"/>
              <c:layout>
                <c:manualLayout>
                  <c:x val="2.2145327754338216E-2"/>
                  <c:y val="-8.540925266903967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6-E871-A548-A938-15AC9585956B}"/>
                </c:ext>
              </c:extLst>
            </c:dLbl>
            <c:dLbl>
              <c:idx val="3"/>
              <c:layout>
                <c:manualLayout>
                  <c:x val="1.4394463040319759E-2"/>
                  <c:y val="-1.043878806977867E-16"/>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5-E9D5-3D48-98D7-717F37122FF6}"/>
                </c:ext>
              </c:extLst>
            </c:dLbl>
            <c:dLbl>
              <c:idx val="4"/>
              <c:layout>
                <c:manualLayout>
                  <c:x val="2.2145327754338216E-2"/>
                  <c:y val="1.70818505338078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6-E9D5-3D48-98D7-717F37122FF6}"/>
                </c:ext>
              </c:extLst>
            </c:dLbl>
            <c:dLbl>
              <c:idx val="5"/>
              <c:layout>
                <c:manualLayout>
                  <c:x val="1.7716262203470494E-2"/>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7-E9D5-3D48-98D7-717F37122FF6}"/>
                </c:ext>
              </c:extLst>
            </c:dLbl>
            <c:dLbl>
              <c:idx val="6"/>
              <c:layout>
                <c:manualLayout>
                  <c:x val="2.1038061366621227E-2"/>
                  <c:y val="8.540925266903915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8-E9D5-3D48-98D7-717F37122FF6}"/>
                </c:ext>
              </c:extLst>
            </c:dLbl>
            <c:dLbl>
              <c:idx val="7"/>
              <c:layout>
                <c:manualLayout>
                  <c:x val="1.6608995815753581E-2"/>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9-E9D5-3D48-98D7-717F37122FF6}"/>
                </c:ext>
              </c:extLst>
            </c:dLbl>
            <c:dLbl>
              <c:idx val="8"/>
              <c:layout>
                <c:manualLayout>
                  <c:x val="1.217993026488602E-2"/>
                  <c:y val="8.540925266903863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A-E9D5-3D48-98D7-717F37122FF6}"/>
                </c:ext>
              </c:extLst>
            </c:dLbl>
            <c:dLbl>
              <c:idx val="9"/>
              <c:layout>
                <c:manualLayout>
                  <c:x val="8.8581311017352869E-3"/>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B-E9D5-3D48-98D7-717F37122FF6}"/>
                </c:ext>
              </c:extLst>
            </c:dLbl>
            <c:dLbl>
              <c:idx val="10"/>
              <c:layout>
                <c:manualLayout>
                  <c:x val="1.9930794978904397E-2"/>
                  <c:y val="-5.693950177935995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C-E9D5-3D48-98D7-717F37122FF6}"/>
                </c:ext>
              </c:extLst>
            </c:dLbl>
            <c:dLbl>
              <c:idx val="11"/>
              <c:layout>
                <c:manualLayout>
                  <c:x val="2.5467126917488949E-2"/>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D-E9D5-3D48-98D7-717F37122FF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Sheet1!$B$5:$M$5</c:f>
              <c:numCache>
                <c:formatCode>0.0%</c:formatCode>
                <c:ptCount val="12"/>
                <c:pt idx="0">
                  <c:v>0.18429999999999999</c:v>
                </c:pt>
                <c:pt idx="1">
                  <c:v>0.151</c:v>
                </c:pt>
                <c:pt idx="2">
                  <c:v>0.1275</c:v>
                </c:pt>
                <c:pt idx="3">
                  <c:v>8.8200000000000001E-2</c:v>
                </c:pt>
                <c:pt idx="4">
                  <c:v>0.13139999999999999</c:v>
                </c:pt>
                <c:pt idx="5">
                  <c:v>0.1176</c:v>
                </c:pt>
                <c:pt idx="6">
                  <c:v>0.14510000000000001</c:v>
                </c:pt>
                <c:pt idx="7">
                  <c:v>0.1176</c:v>
                </c:pt>
                <c:pt idx="8">
                  <c:v>0.1176</c:v>
                </c:pt>
                <c:pt idx="9">
                  <c:v>0.1118</c:v>
                </c:pt>
                <c:pt idx="10">
                  <c:v>0.1157</c:v>
                </c:pt>
                <c:pt idx="11">
                  <c:v>5.6899999999999999E-2</c:v>
                </c:pt>
              </c:numCache>
            </c:numRef>
          </c:val>
          <c:extLst>
            <c:ext xmlns:c16="http://schemas.microsoft.com/office/drawing/2014/chart" uri="{C3380CC4-5D6E-409C-BE32-E72D297353CC}">
              <c16:uniqueId val="{00000003-E871-A548-A938-15AC9585956B}"/>
            </c:ext>
          </c:extLst>
        </c:ser>
        <c:ser>
          <c:idx val="4"/>
          <c:order val="4"/>
          <c:tx>
            <c:strRef>
              <c:f>Sheet1!$A$6</c:f>
              <c:strCache>
                <c:ptCount val="1"/>
                <c:pt idx="0">
                  <c:v>Planning to buy less 19-Mar</c:v>
                </c:pt>
              </c:strCache>
            </c:strRef>
          </c:tx>
          <c:spPr>
            <a:solidFill>
              <a:schemeClr val="accent3"/>
            </a:solidFill>
            <a:ln>
              <a:noFill/>
            </a:ln>
            <a:effectLst/>
          </c:spPr>
          <c:invertIfNegative val="0"/>
          <c:dLbls>
            <c:dLbl>
              <c:idx val="0"/>
              <c:layout>
                <c:manualLayout>
                  <c:x val="-1.217993026488602E-2"/>
                  <c:y val="5.6941743492027906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75DC-9D41-A776-9556DFC37D04}"/>
                </c:ext>
              </c:extLst>
            </c:dLbl>
            <c:dLbl>
              <c:idx val="1"/>
              <c:layout>
                <c:manualLayout>
                  <c:x val="-6.6435547331366151E-3"/>
                  <c:y val="1.9929273965309496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extLst>
                <c:ext xmlns:c15="http://schemas.microsoft.com/office/drawing/2012/chart" uri="{CE6537A1-D6FC-4f65-9D91-7224C49458BB}">
                  <c15:layout>
                    <c:manualLayout>
                      <c:w val="3.2249177135419894E-2"/>
                      <c:h val="5.3509008882786459E-2"/>
                    </c:manualLayout>
                  </c15:layout>
                </c:ext>
                <c:ext xmlns:c16="http://schemas.microsoft.com/office/drawing/2014/chart" uri="{C3380CC4-5D6E-409C-BE32-E72D297353CC}">
                  <c16:uniqueId val="{00000016-D7B3-D144-AEDA-AC972185DFA3}"/>
                </c:ext>
              </c:extLst>
            </c:dLbl>
            <c:dLbl>
              <c:idx val="2"/>
              <c:layout>
                <c:manualLayout>
                  <c:x val="-1.1072663877169108E-2"/>
                  <c:y val="5.6943985204696386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E9D5-3D48-98D7-717F37122FF6}"/>
                </c:ext>
              </c:extLst>
            </c:dLbl>
            <c:dLbl>
              <c:idx val="3"/>
              <c:layout>
                <c:manualLayout>
                  <c:x val="-3.3217555699858619E-3"/>
                  <c:y val="2.5622999971978592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extLst>
                <c:ext xmlns:c15="http://schemas.microsoft.com/office/drawing/2012/chart" uri="{CE6537A1-D6FC-4f65-9D91-7224C49458BB}">
                  <c15:layout>
                    <c:manualLayout>
                      <c:w val="3.2249177135419894E-2"/>
                      <c:h val="5.3509008882786459E-2"/>
                    </c:manualLayout>
                  </c15:layout>
                </c:ext>
                <c:ext xmlns:c16="http://schemas.microsoft.com/office/drawing/2014/chart" uri="{C3380CC4-5D6E-409C-BE32-E72D297353CC}">
                  <c16:uniqueId val="{00000015-D7B3-D144-AEDA-AC972185DFA3}"/>
                </c:ext>
              </c:extLst>
            </c:dLbl>
            <c:dLbl>
              <c:idx val="4"/>
              <c:layout>
                <c:manualLayout>
                  <c:x val="-3.3217991631507328E-3"/>
                  <c:y val="1.70818505338078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EF15-0046-B9E5-8E2438B79631}"/>
                </c:ext>
              </c:extLst>
            </c:dLbl>
            <c:dLbl>
              <c:idx val="5"/>
              <c:layout>
                <c:manualLayout>
                  <c:x val="-4.4290655508676434E-3"/>
                  <c:y val="1.70818505338078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75DC-9D41-A776-9556DFC37D04}"/>
                </c:ext>
              </c:extLst>
            </c:dLbl>
            <c:dLbl>
              <c:idx val="6"/>
              <c:layout>
                <c:manualLayout>
                  <c:x val="-4.429065550867725E-3"/>
                  <c:y val="4.4834253369574353E-7"/>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4-D7B3-D144-AEDA-AC972185DFA3}"/>
                </c:ext>
              </c:extLst>
            </c:dLbl>
            <c:dLbl>
              <c:idx val="7"/>
              <c:layout>
                <c:manualLayout>
                  <c:x val="-4.4290655508676434E-3"/>
                  <c:y val="8.540925266903915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4-44A4-614F-9EA5-2F10AE2E8313}"/>
                </c:ext>
              </c:extLst>
            </c:dLbl>
            <c:dLbl>
              <c:idx val="8"/>
              <c:layout>
                <c:manualLayout>
                  <c:x val="-1.107266387716919E-2"/>
                  <c:y val="2.8469750889679717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0-E9D5-3D48-98D7-717F37122FF6}"/>
                </c:ext>
              </c:extLst>
            </c:dLbl>
            <c:dLbl>
              <c:idx val="9"/>
              <c:layout>
                <c:manualLayout>
                  <c:x val="-2.2145327754336595E-3"/>
                  <c:y val="1.423509961610670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D7B3-D144-AEDA-AC972185DFA3}"/>
                </c:ext>
              </c:extLst>
            </c:dLbl>
            <c:dLbl>
              <c:idx val="10"/>
              <c:layout>
                <c:manualLayout>
                  <c:x val="-1.1072663877169108E-2"/>
                  <c:y val="1.423509961610660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BF06-3840-A364-3E282D2E5D03}"/>
                </c:ext>
              </c:extLst>
            </c:dLbl>
            <c:dLbl>
              <c:idx val="11"/>
              <c:layout>
                <c:manualLayout>
                  <c:x val="-7.7508647140185384E-3"/>
                  <c:y val="-1.9928601451508848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44A4-614F-9EA5-2F10AE2E831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Sheet1!$B$6:$M$6</c:f>
              <c:numCache>
                <c:formatCode>0.0%</c:formatCode>
                <c:ptCount val="12"/>
                <c:pt idx="0">
                  <c:v>-0.1043</c:v>
                </c:pt>
                <c:pt idx="1">
                  <c:v>-8.8599999999999998E-2</c:v>
                </c:pt>
                <c:pt idx="2">
                  <c:v>-9.8400000000000001E-2</c:v>
                </c:pt>
                <c:pt idx="3">
                  <c:v>-7.2800000000000004E-2</c:v>
                </c:pt>
                <c:pt idx="4">
                  <c:v>-7.0900000000000005E-2</c:v>
                </c:pt>
                <c:pt idx="5">
                  <c:v>-9.6500000000000002E-2</c:v>
                </c:pt>
                <c:pt idx="6">
                  <c:v>-8.8599999999999998E-2</c:v>
                </c:pt>
                <c:pt idx="7">
                  <c:v>-9.06E-2</c:v>
                </c:pt>
                <c:pt idx="8">
                  <c:v>-8.6599999999999996E-2</c:v>
                </c:pt>
                <c:pt idx="9">
                  <c:v>-0.122</c:v>
                </c:pt>
                <c:pt idx="10">
                  <c:v>-0.1457</c:v>
                </c:pt>
                <c:pt idx="11">
                  <c:v>-6.8900000000000003E-2</c:v>
                </c:pt>
              </c:numCache>
            </c:numRef>
          </c:val>
          <c:extLst>
            <c:ext xmlns:c16="http://schemas.microsoft.com/office/drawing/2014/chart" uri="{C3380CC4-5D6E-409C-BE32-E72D297353CC}">
              <c16:uniqueId val="{00000000-D7B3-D144-AEDA-AC972185DFA3}"/>
            </c:ext>
          </c:extLst>
        </c:ser>
        <c:ser>
          <c:idx val="5"/>
          <c:order val="5"/>
          <c:tx>
            <c:strRef>
              <c:f>Sheet1!$A$7</c:f>
              <c:strCache>
                <c:ptCount val="1"/>
                <c:pt idx="0">
                  <c:v>Planning to buy less 25-May</c:v>
                </c:pt>
              </c:strCache>
            </c:strRef>
          </c:tx>
          <c:spPr>
            <a:solidFill>
              <a:schemeClr val="accent4">
                <a:lumMod val="60000"/>
                <a:lumOff val="40000"/>
              </a:schemeClr>
            </a:solidFill>
            <a:ln>
              <a:noFill/>
            </a:ln>
            <a:effectLst/>
          </c:spPr>
          <c:invertIfNegative val="0"/>
          <c:dLbls>
            <c:dLbl>
              <c:idx val="0"/>
              <c:layout>
                <c:manualLayout>
                  <c:x val="-8.8581311017352869E-3"/>
                  <c:y val="-2.5622551629444792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75DC-9D41-A776-9556DFC37D04}"/>
                </c:ext>
              </c:extLst>
            </c:dLbl>
            <c:dLbl>
              <c:idx val="1"/>
              <c:layout>
                <c:manualLayout>
                  <c:x val="-9.9653974894521984E-3"/>
                  <c:y val="-4.2704177991985878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4-75DC-9D41-A776-9556DFC37D04}"/>
                </c:ext>
              </c:extLst>
            </c:dLbl>
            <c:dLbl>
              <c:idx val="2"/>
              <c:layout>
                <c:manualLayout>
                  <c:x val="-7.7508647140183762E-3"/>
                  <c:y val="-4.270417799198577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6-75DC-9D41-A776-9556DFC37D04}"/>
                </c:ext>
              </c:extLst>
            </c:dLbl>
            <c:dLbl>
              <c:idx val="3"/>
              <c:layout>
                <c:manualLayout>
                  <c:x val="-6.6435983263015055E-3"/>
                  <c:y val="-1.1387676184605039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4-E9D5-3D48-98D7-717F37122FF6}"/>
                </c:ext>
              </c:extLst>
            </c:dLbl>
            <c:dLbl>
              <c:idx val="4"/>
              <c:layout>
                <c:manualLayout>
                  <c:x val="-1.1072663877169108E-2"/>
                  <c:y val="-1.992837728024210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EF15-0046-B9E5-8E2438B79631}"/>
                </c:ext>
              </c:extLst>
            </c:dLbl>
            <c:dLbl>
              <c:idx val="5"/>
              <c:layout>
                <c:manualLayout>
                  <c:x val="-1.2179930264886101E-2"/>
                  <c:y val="-3.9856306217950409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D7B3-D144-AEDA-AC972185DFA3}"/>
                </c:ext>
              </c:extLst>
            </c:dLbl>
            <c:dLbl>
              <c:idx val="6"/>
              <c:layout>
                <c:manualLayout>
                  <c:x val="-1.1072663877169922E-3"/>
                  <c:y val="-2.8467509177011237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D7B3-D144-AEDA-AC972185DFA3}"/>
                </c:ext>
              </c:extLst>
            </c:dLbl>
            <c:dLbl>
              <c:idx val="7"/>
              <c:layout>
                <c:manualLayout>
                  <c:x val="-5.5363319385845541E-3"/>
                  <c:y val="-2.846930254714612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4-D7B3-D144-AEDA-AC972185DFA3}"/>
                </c:ext>
              </c:extLst>
            </c:dLbl>
            <c:dLbl>
              <c:idx val="8"/>
              <c:layout>
                <c:manualLayout>
                  <c:x val="1.1072663877169109E-3"/>
                  <c:y val="-5.693950177935932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D7B3-D144-AEDA-AC972185DFA3}"/>
                </c:ext>
              </c:extLst>
            </c:dLbl>
            <c:dLbl>
              <c:idx val="9"/>
              <c:layout>
                <c:manualLayout>
                  <c:x val="0"/>
                  <c:y val="-3.9857427074284649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D7B3-D144-AEDA-AC972185DFA3}"/>
                </c:ext>
              </c:extLst>
            </c:dLbl>
            <c:dLbl>
              <c:idx val="10"/>
              <c:layout>
                <c:manualLayout>
                  <c:x val="-6.6435983263016278E-3"/>
                  <c:y val="-2.562187911564414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3-D7B3-D144-AEDA-AC972185DFA3}"/>
                </c:ext>
              </c:extLst>
            </c:dLbl>
            <c:dLbl>
              <c:idx val="11"/>
              <c:layout>
                <c:manualLayout>
                  <c:x val="-5.5363319385847171E-3"/>
                  <c:y val="-7.686765488833458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6-D7B3-D144-AEDA-AC972185DFA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Sheet1!$B$7:$M$7</c:f>
              <c:numCache>
                <c:formatCode>0.0%</c:formatCode>
                <c:ptCount val="12"/>
                <c:pt idx="0">
                  <c:v>-0.112</c:v>
                </c:pt>
                <c:pt idx="1">
                  <c:v>-9.6000000000000002E-2</c:v>
                </c:pt>
                <c:pt idx="2">
                  <c:v>-0.09</c:v>
                </c:pt>
                <c:pt idx="3">
                  <c:v>-8.4000000000000005E-2</c:v>
                </c:pt>
                <c:pt idx="4">
                  <c:v>-0.122</c:v>
                </c:pt>
                <c:pt idx="5">
                  <c:v>-8.4000000000000005E-2</c:v>
                </c:pt>
                <c:pt idx="6">
                  <c:v>-0.124</c:v>
                </c:pt>
                <c:pt idx="7">
                  <c:v>-0.106</c:v>
                </c:pt>
                <c:pt idx="8">
                  <c:v>-9.4E-2</c:v>
                </c:pt>
                <c:pt idx="9">
                  <c:v>-0.11600000000000001</c:v>
                </c:pt>
                <c:pt idx="10">
                  <c:v>-0.13</c:v>
                </c:pt>
                <c:pt idx="11">
                  <c:v>-9.1999999999999998E-2</c:v>
                </c:pt>
              </c:numCache>
            </c:numRef>
          </c:val>
          <c:extLst>
            <c:ext xmlns:c16="http://schemas.microsoft.com/office/drawing/2014/chart" uri="{C3380CC4-5D6E-409C-BE32-E72D297353CC}">
              <c16:uniqueId val="{00000001-D7B3-D144-AEDA-AC972185DFA3}"/>
            </c:ext>
          </c:extLst>
        </c:ser>
        <c:ser>
          <c:idx val="6"/>
          <c:order val="6"/>
          <c:tx>
            <c:strRef>
              <c:f>Sheet1!$A$8</c:f>
              <c:strCache>
                <c:ptCount val="1"/>
                <c:pt idx="0">
                  <c:v>Planning to buy less 1-Jun</c:v>
                </c:pt>
              </c:strCache>
            </c:strRef>
          </c:tx>
          <c:spPr>
            <a:solidFill>
              <a:schemeClr val="accent1">
                <a:lumMod val="60000"/>
              </a:schemeClr>
            </a:solidFill>
            <a:ln>
              <a:noFill/>
            </a:ln>
            <a:effectLst/>
          </c:spPr>
          <c:invertIfNegative val="0"/>
          <c:dLbls>
            <c:dLbl>
              <c:idx val="0"/>
              <c:layout>
                <c:manualLayout>
                  <c:x val="3.3217991631507328E-3"/>
                  <c:y val="-8.5400285818365233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75DC-9D41-A776-9556DFC37D04}"/>
                </c:ext>
              </c:extLst>
            </c:dLbl>
            <c:dLbl>
              <c:idx val="1"/>
              <c:layout>
                <c:manualLayout>
                  <c:x val="2.2145327754338217E-3"/>
                  <c:y val="-1.423465127357311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75DC-9D41-A776-9556DFC37D04}"/>
                </c:ext>
              </c:extLst>
            </c:dLbl>
            <c:dLbl>
              <c:idx val="2"/>
              <c:layout>
                <c:manualLayout>
                  <c:x val="-1.1072663877169109E-3"/>
                  <c:y val="-5.693501835402247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75DC-9D41-A776-9556DFC37D04}"/>
                </c:ext>
              </c:extLst>
            </c:dLbl>
            <c:dLbl>
              <c:idx val="3"/>
              <c:layout>
                <c:manualLayout>
                  <c:x val="4.4290655508676434E-3"/>
                  <c:y val="-4.555025639588646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75DC-9D41-A776-9556DFC37D04}"/>
                </c:ext>
              </c:extLst>
            </c:dLbl>
            <c:dLbl>
              <c:idx val="4"/>
              <c:layout>
                <c:manualLayout>
                  <c:x val="5.5363319385844734E-3"/>
                  <c:y val="-3.700977947151623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75DC-9D41-A776-9556DFC37D04}"/>
                </c:ext>
              </c:extLst>
            </c:dLbl>
            <c:dLbl>
              <c:idx val="5"/>
              <c:layout>
                <c:manualLayout>
                  <c:x val="4.4290655508676434E-3"/>
                  <c:y val="-1.708005716367304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7B53-BB46-B4DE-4BF0BA5895FC}"/>
                </c:ext>
              </c:extLst>
            </c:dLbl>
            <c:dLbl>
              <c:idx val="6"/>
              <c:layout>
                <c:manualLayout>
                  <c:x val="1.1072663877169028E-2"/>
                  <c:y val="-3.416347689634881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E9D5-3D48-98D7-717F37122FF6}"/>
                </c:ext>
              </c:extLst>
            </c:dLbl>
            <c:dLbl>
              <c:idx val="7"/>
              <c:layout>
                <c:manualLayout>
                  <c:x val="-1.1072663877169922E-3"/>
                  <c:y val="8.5422702945050014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E9D5-3D48-98D7-717F37122FF6}"/>
                </c:ext>
              </c:extLst>
            </c:dLbl>
            <c:dLbl>
              <c:idx val="9"/>
              <c:layout>
                <c:manualLayout>
                  <c:x val="3.3217991631505702E-3"/>
                  <c:y val="-1.9928153108975152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E9D5-3D48-98D7-717F37122FF6}"/>
                </c:ext>
              </c:extLst>
            </c:dLbl>
            <c:dLbl>
              <c:idx val="10"/>
              <c:layout>
                <c:manualLayout>
                  <c:x val="1.217993026488602E-2"/>
                  <c:y val="-3.416213186874772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E9D5-3D48-98D7-717F37122FF6}"/>
                </c:ext>
              </c:extLst>
            </c:dLbl>
            <c:dLbl>
              <c:idx val="11"/>
              <c:layout>
                <c:manualLayout>
                  <c:x val="-2.2145327754339843E-3"/>
                  <c:y val="-1.9928377280242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E9D5-3D48-98D7-717F37122FF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Sheet1!$B$8:$M$8</c:f>
              <c:numCache>
                <c:formatCode>0.0%</c:formatCode>
                <c:ptCount val="12"/>
                <c:pt idx="0">
                  <c:v>-0.10539999999999999</c:v>
                </c:pt>
                <c:pt idx="1">
                  <c:v>-6.9599999999999995E-2</c:v>
                </c:pt>
                <c:pt idx="2">
                  <c:v>-8.9499999999999996E-2</c:v>
                </c:pt>
                <c:pt idx="3">
                  <c:v>-6.5600000000000006E-2</c:v>
                </c:pt>
                <c:pt idx="4">
                  <c:v>-9.74E-2</c:v>
                </c:pt>
                <c:pt idx="5">
                  <c:v>-9.5399999999999999E-2</c:v>
                </c:pt>
                <c:pt idx="6">
                  <c:v>-0.1173</c:v>
                </c:pt>
                <c:pt idx="7">
                  <c:v>-0.1173</c:v>
                </c:pt>
                <c:pt idx="8">
                  <c:v>-8.7499999999999994E-2</c:v>
                </c:pt>
                <c:pt idx="9">
                  <c:v>-0.1133</c:v>
                </c:pt>
                <c:pt idx="10">
                  <c:v>-0.13919999999999999</c:v>
                </c:pt>
                <c:pt idx="11">
                  <c:v>-8.9499999999999996E-2</c:v>
                </c:pt>
              </c:numCache>
            </c:numRef>
          </c:val>
          <c:extLst>
            <c:ext xmlns:c16="http://schemas.microsoft.com/office/drawing/2014/chart" uri="{C3380CC4-5D6E-409C-BE32-E72D297353CC}">
              <c16:uniqueId val="{00000000-7B53-BB46-B4DE-4BF0BA5895FC}"/>
            </c:ext>
          </c:extLst>
        </c:ser>
        <c:ser>
          <c:idx val="7"/>
          <c:order val="7"/>
          <c:tx>
            <c:strRef>
              <c:f>Sheet1!$A$9</c:f>
              <c:strCache>
                <c:ptCount val="1"/>
                <c:pt idx="0">
                  <c:v>Planning to buy less 8-Jun</c:v>
                </c:pt>
              </c:strCache>
            </c:strRef>
          </c:tx>
          <c:spPr>
            <a:solidFill>
              <a:schemeClr val="accent2">
                <a:lumMod val="60000"/>
              </a:schemeClr>
            </a:solidFill>
            <a:ln>
              <a:noFill/>
            </a:ln>
            <a:effectLst/>
          </c:spPr>
          <c:invertIfNegative val="0"/>
          <c:dLbls>
            <c:dLbl>
              <c:idx val="0"/>
              <c:layout>
                <c:manualLayout>
                  <c:x val="1.4394463040319841E-2"/>
                  <c:y val="1.70825230476083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9D5-3D48-98D7-717F37122FF6}"/>
                </c:ext>
              </c:extLst>
            </c:dLbl>
            <c:dLbl>
              <c:idx val="1"/>
              <c:layout>
                <c:manualLayout>
                  <c:x val="5.5363319385845541E-3"/>
                  <c:y val="1.70822988763415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9D5-3D48-98D7-717F37122FF6}"/>
                </c:ext>
              </c:extLst>
            </c:dLbl>
            <c:dLbl>
              <c:idx val="2"/>
              <c:layout>
                <c:manualLayout>
                  <c:x val="1.7716262203470574E-2"/>
                  <c:y val="-2.84697508896797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9D5-3D48-98D7-717F37122FF6}"/>
                </c:ext>
              </c:extLst>
            </c:dLbl>
            <c:dLbl>
              <c:idx val="3"/>
              <c:layout>
                <c:manualLayout>
                  <c:x val="8.8581311017352869E-3"/>
                  <c:y val="1.99297223078431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9D5-3D48-98D7-717F37122FF6}"/>
                </c:ext>
              </c:extLst>
            </c:dLbl>
            <c:dLbl>
              <c:idx val="4"/>
              <c:layout>
                <c:manualLayout>
                  <c:x val="9.9653974894521984E-3"/>
                  <c:y val="1.42350996161067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9D5-3D48-98D7-717F37122FF6}"/>
                </c:ext>
              </c:extLst>
            </c:dLbl>
            <c:dLbl>
              <c:idx val="5"/>
              <c:layout>
                <c:manualLayout>
                  <c:x val="1.217993026488602E-2"/>
                  <c:y val="8.966850673914870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9D5-3D48-98D7-717F37122FF6}"/>
                </c:ext>
              </c:extLst>
            </c:dLbl>
            <c:dLbl>
              <c:idx val="6"/>
              <c:layout>
                <c:manualLayout>
                  <c:x val="8.8581311017352869E-3"/>
                  <c:y val="8.541149438170763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9D5-3D48-98D7-717F37122FF6}"/>
                </c:ext>
              </c:extLst>
            </c:dLbl>
            <c:dLbl>
              <c:idx val="7"/>
              <c:layout>
                <c:manualLayout>
                  <c:x val="1.1072663877169028E-2"/>
                  <c:y val="-2.27749040266763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9D5-3D48-98D7-717F37122FF6}"/>
                </c:ext>
              </c:extLst>
            </c:dLbl>
            <c:dLbl>
              <c:idx val="8"/>
              <c:layout>
                <c:manualLayout>
                  <c:x val="1.4394463040319841E-2"/>
                  <c:y val="1.42348754448398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9D5-3D48-98D7-717F37122FF6}"/>
                </c:ext>
              </c:extLst>
            </c:dLbl>
            <c:dLbl>
              <c:idx val="9"/>
              <c:layout>
                <c:manualLayout>
                  <c:x val="1.3287196652602931E-2"/>
                  <c:y val="8.5409252669039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9D5-3D48-98D7-717F37122FF6}"/>
                </c:ext>
              </c:extLst>
            </c:dLbl>
            <c:dLbl>
              <c:idx val="10"/>
              <c:layout>
                <c:manualLayout>
                  <c:x val="1.3287196652602768E-2"/>
                  <c:y val="-2.846302575167427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9D5-3D48-98D7-717F37122FF6}"/>
                </c:ext>
              </c:extLst>
            </c:dLbl>
            <c:dLbl>
              <c:idx val="11"/>
              <c:layout>
                <c:manualLayout>
                  <c:x val="5.5363319385843919E-3"/>
                  <c:y val="-4.27044021632526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9D5-3D48-98D7-717F37122FF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Sheet1!$B$1:$M$1</c:f>
              <c:strCache>
                <c:ptCount val="12"/>
                <c:pt idx="0">
                  <c:v>Dry pasta</c:v>
                </c:pt>
                <c:pt idx="1">
                  <c:v>Cereals</c:v>
                </c:pt>
                <c:pt idx="2">
                  <c:v>Frozen vegetables</c:v>
                </c:pt>
                <c:pt idx="3">
                  <c:v>Canned soup/fish/meat</c:v>
                </c:pt>
                <c:pt idx="4">
                  <c:v>Dry rice</c:v>
                </c:pt>
                <c:pt idx="5">
                  <c:v>Canned vegetables</c:v>
                </c:pt>
                <c:pt idx="6">
                  <c:v>Long-lasting milk</c:v>
                </c:pt>
                <c:pt idx="7">
                  <c:v>Frozen meals</c:v>
                </c:pt>
                <c:pt idx="8">
                  <c:v>Hard cheese</c:v>
                </c:pt>
                <c:pt idx="9">
                  <c:v>Bottled water</c:v>
                </c:pt>
                <c:pt idx="10">
                  <c:v>Wine</c:v>
                </c:pt>
                <c:pt idx="11">
                  <c:v>Long-lasting baby/toddler food</c:v>
                </c:pt>
              </c:strCache>
            </c:strRef>
          </c:cat>
          <c:val>
            <c:numRef>
              <c:f>Sheet1!$B$9:$M$9</c:f>
              <c:numCache>
                <c:formatCode>0.0%</c:formatCode>
                <c:ptCount val="12"/>
                <c:pt idx="0">
                  <c:v>-0.1022</c:v>
                </c:pt>
                <c:pt idx="1">
                  <c:v>-7.0699999999999999E-2</c:v>
                </c:pt>
                <c:pt idx="2">
                  <c:v>-7.0699999999999999E-2</c:v>
                </c:pt>
                <c:pt idx="3">
                  <c:v>-9.4299999999999995E-2</c:v>
                </c:pt>
                <c:pt idx="4">
                  <c:v>-9.0399999999999994E-2</c:v>
                </c:pt>
                <c:pt idx="5">
                  <c:v>-9.0399999999999994E-2</c:v>
                </c:pt>
                <c:pt idx="6">
                  <c:v>-0.1041</c:v>
                </c:pt>
                <c:pt idx="7">
                  <c:v>-0.112</c:v>
                </c:pt>
                <c:pt idx="8">
                  <c:v>-8.6400000000000005E-2</c:v>
                </c:pt>
                <c:pt idx="9">
                  <c:v>-0.1061</c:v>
                </c:pt>
                <c:pt idx="10">
                  <c:v>-0.12570000000000001</c:v>
                </c:pt>
                <c:pt idx="11">
                  <c:v>-8.0600000000000005E-2</c:v>
                </c:pt>
              </c:numCache>
            </c:numRef>
          </c:val>
          <c:extLst>
            <c:ext xmlns:c16="http://schemas.microsoft.com/office/drawing/2014/chart" uri="{C3380CC4-5D6E-409C-BE32-E72D297353CC}">
              <c16:uniqueId val="{00000001-7B53-BB46-B4DE-4BF0BA5895FC}"/>
            </c:ext>
          </c:extLst>
        </c:ser>
        <c:dLbls>
          <c:showLegendKey val="0"/>
          <c:showVal val="0"/>
          <c:showCatName val="0"/>
          <c:showSerName val="0"/>
          <c:showPercent val="0"/>
          <c:showBubbleSize val="0"/>
        </c:dLbls>
        <c:gapWidth val="219"/>
        <c:overlap val="-27"/>
        <c:axId val="2094648512"/>
        <c:axId val="2094789712"/>
      </c:barChart>
      <c:catAx>
        <c:axId val="2094648512"/>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94789712"/>
        <c:crosses val="autoZero"/>
        <c:auto val="1"/>
        <c:lblAlgn val="ctr"/>
        <c:lblOffset val="100"/>
        <c:noMultiLvlLbl val="0"/>
      </c:catAx>
      <c:valAx>
        <c:axId val="209478971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94648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1800" b="0" i="0" baseline="0" dirty="0">
                <a:effectLst/>
                <a:latin typeface="Lato" panose="020F0502020204030203" pitchFamily="34" charset="0"/>
                <a:ea typeface="Lato" panose="020F0502020204030203" pitchFamily="34" charset="0"/>
                <a:cs typeface="Lato" panose="020F0502020204030203" pitchFamily="34" charset="0"/>
              </a:rPr>
              <a:t>Percentage of consumers planning to buy in the next seven days MORE / LESS from the following FRESH foods and drinks</a:t>
            </a:r>
            <a:endParaRPr lang="en-GB" dirty="0">
              <a:effectLst/>
              <a:latin typeface="Lato" panose="020F0502020204030203" pitchFamily="34" charset="0"/>
              <a:ea typeface="Lato" panose="020F0502020204030203" pitchFamily="34" charset="0"/>
              <a:cs typeface="Lato" panose="020F0502020204030203" pitchFamily="34" charset="0"/>
            </a:endParaRPr>
          </a:p>
        </c:rich>
      </c:tx>
      <c:overlay val="0"/>
      <c:spPr>
        <a:noFill/>
        <a:ln>
          <a:noFill/>
        </a:ln>
        <a:effectLst/>
      </c:spPr>
    </c:title>
    <c:autoTitleDeleted val="0"/>
    <c:plotArea>
      <c:layout/>
      <c:barChart>
        <c:barDir val="col"/>
        <c:grouping val="clustered"/>
        <c:varyColors val="0"/>
        <c:ser>
          <c:idx val="0"/>
          <c:order val="0"/>
          <c:tx>
            <c:strRef>
              <c:f>Sheet1!$A$2</c:f>
              <c:strCache>
                <c:ptCount val="1"/>
                <c:pt idx="0">
                  <c:v>Planning to buy more 19-Mar</c:v>
                </c:pt>
              </c:strCache>
            </c:strRef>
          </c:tx>
          <c:spPr>
            <a:solidFill>
              <a:schemeClr val="accent1">
                <a:lumMod val="40000"/>
                <a:lumOff val="60000"/>
              </a:schemeClr>
            </a:solidFill>
            <a:ln>
              <a:noFill/>
            </a:ln>
            <a:effectLst/>
          </c:spPr>
          <c:invertIfNegative val="0"/>
          <c:dPt>
            <c:idx val="0"/>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8-8323-2B46-BC36-B9A22C5474B6}"/>
              </c:ext>
            </c:extLst>
          </c:dPt>
          <c:dLbls>
            <c:dLbl>
              <c:idx val="1"/>
              <c:layout>
                <c:manualLayout>
                  <c:x val="-5.5363319385845749E-3"/>
                  <c:y val="8.5409252669039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563-7C49-AA27-F296582C9783}"/>
                </c:ext>
              </c:extLst>
            </c:dLbl>
            <c:dLbl>
              <c:idx val="2"/>
              <c:layout>
                <c:manualLayout>
                  <c:x val="-1.3287196652602971E-2"/>
                  <c:y val="2.846975088967971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F0-044C-B3D9-8F795E290DBD}"/>
                </c:ext>
              </c:extLst>
            </c:dLbl>
            <c:dLbl>
              <c:idx val="3"/>
              <c:layout>
                <c:manualLayout>
                  <c:x val="-2.2145327754338217E-3"/>
                  <c:y val="8.5409252669039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B99-B647-A15C-C2483CE6DE12}"/>
                </c:ext>
              </c:extLst>
            </c:dLbl>
            <c:dLbl>
              <c:idx val="5"/>
              <c:layout>
                <c:manualLayout>
                  <c:x val="-7.7508647140184569E-3"/>
                  <c:y val="-2.846975088967919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8323-2B46-BC36-B9A22C5474B6}"/>
                </c:ext>
              </c:extLst>
            </c:dLbl>
            <c:dLbl>
              <c:idx val="6"/>
              <c:layout>
                <c:manualLayout>
                  <c:x val="-8.8581311017352869E-3"/>
                  <c:y val="-3.41637010676157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8323-2B46-BC36-B9A22C5474B6}"/>
                </c:ext>
              </c:extLst>
            </c:dLbl>
            <c:dLbl>
              <c:idx val="7"/>
              <c:layout>
                <c:manualLayout>
                  <c:x val="-3.3217991631508139E-3"/>
                  <c:y val="-2.846975088968023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E2D-2747-837F-CEA868EC99CE}"/>
                </c:ext>
              </c:extLst>
            </c:dLbl>
            <c:dLbl>
              <c:idx val="8"/>
              <c:layout>
                <c:manualLayout>
                  <c:x val="-4.4290655508676434E-3"/>
                  <c:y val="5.693950177935943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BF0-044C-B3D9-8F795E290DBD}"/>
                </c:ext>
              </c:extLst>
            </c:dLbl>
            <c:dLbl>
              <c:idx val="9"/>
              <c:layout>
                <c:manualLayout>
                  <c:x val="-8.8581311017352869E-3"/>
                  <c:y val="-5.69395017793599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B99-B647-A15C-C2483CE6DE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Sheet1!$B$2:$K$2</c:f>
              <c:numCache>
                <c:formatCode>0.0%</c:formatCode>
                <c:ptCount val="10"/>
                <c:pt idx="0">
                  <c:v>0.22070000000000001</c:v>
                </c:pt>
                <c:pt idx="1">
                  <c:v>0.23219999999999999</c:v>
                </c:pt>
                <c:pt idx="2">
                  <c:v>0.27639999999999998</c:v>
                </c:pt>
                <c:pt idx="3">
                  <c:v>0.20730000000000001</c:v>
                </c:pt>
                <c:pt idx="4">
                  <c:v>0.1862</c:v>
                </c:pt>
                <c:pt idx="5">
                  <c:v>0.17849999999999999</c:v>
                </c:pt>
                <c:pt idx="6">
                  <c:v>0.1305</c:v>
                </c:pt>
                <c:pt idx="7">
                  <c:v>0.1555</c:v>
                </c:pt>
                <c:pt idx="8">
                  <c:v>0.1094</c:v>
                </c:pt>
                <c:pt idx="9">
                  <c:v>0.1056</c:v>
                </c:pt>
              </c:numCache>
            </c:numRef>
          </c:val>
          <c:extLst>
            <c:ext xmlns:c16="http://schemas.microsoft.com/office/drawing/2014/chart" uri="{C3380CC4-5D6E-409C-BE32-E72D297353CC}">
              <c16:uniqueId val="{00000000-E871-A548-A938-15AC9585956B}"/>
            </c:ext>
          </c:extLst>
        </c:ser>
        <c:ser>
          <c:idx val="1"/>
          <c:order val="1"/>
          <c:tx>
            <c:strRef>
              <c:f>Sheet1!$A$3</c:f>
              <c:strCache>
                <c:ptCount val="1"/>
                <c:pt idx="0">
                  <c:v>Planning to buy more 25-May</c:v>
                </c:pt>
              </c:strCache>
            </c:strRef>
          </c:tx>
          <c:spPr>
            <a:solidFill>
              <a:schemeClr val="accent1">
                <a:lumMod val="75000"/>
              </a:schemeClr>
            </a:solidFill>
            <a:ln>
              <a:noFill/>
            </a:ln>
            <a:effectLst/>
          </c:spPr>
          <c:invertIfNegative val="0"/>
          <c:dLbls>
            <c:dLbl>
              <c:idx val="0"/>
              <c:layout>
                <c:manualLayout>
                  <c:x val="-1.0149824635764705E-17"/>
                  <c:y val="-3.70106761565836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563-7C49-AA27-F296582C9783}"/>
                </c:ext>
              </c:extLst>
            </c:dLbl>
            <c:dLbl>
              <c:idx val="1"/>
              <c:layout>
                <c:manualLayout>
                  <c:x val="-2.2145327754338421E-3"/>
                  <c:y val="-2.56227758007117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563-7C49-AA27-F296582C9783}"/>
                </c:ext>
              </c:extLst>
            </c:dLbl>
            <c:dLbl>
              <c:idx val="2"/>
              <c:layout>
                <c:manualLayout>
                  <c:x val="-7.750864714018417E-3"/>
                  <c:y val="-7.4021352313167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356-374E-9759-1DABE12E1EA0}"/>
                </c:ext>
              </c:extLst>
            </c:dLbl>
            <c:dLbl>
              <c:idx val="3"/>
              <c:layout>
                <c:manualLayout>
                  <c:x val="-7.750864714018417E-3"/>
                  <c:y val="-6.83274021352313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356-374E-9759-1DABE12E1EA0}"/>
                </c:ext>
              </c:extLst>
            </c:dLbl>
            <c:dLbl>
              <c:idx val="4"/>
              <c:layout>
                <c:manualLayout>
                  <c:x val="-4.429065550867725E-3"/>
                  <c:y val="-5.69395017793594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730-5140-8083-EC37D40C0B84}"/>
                </c:ext>
              </c:extLst>
            </c:dLbl>
            <c:dLbl>
              <c:idx val="5"/>
              <c:layout>
                <c:manualLayout>
                  <c:x val="4.4290655508675619E-3"/>
                  <c:y val="5.69395017793599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323-2B46-BC36-B9A22C5474B6}"/>
                </c:ext>
              </c:extLst>
            </c:dLbl>
            <c:dLbl>
              <c:idx val="6"/>
              <c:layout>
                <c:manualLayout>
                  <c:x val="1.1072663877168298E-3"/>
                  <c:y val="8.5409252669039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B99-B647-A15C-C2483CE6DE12}"/>
                </c:ext>
              </c:extLst>
            </c:dLbl>
            <c:dLbl>
              <c:idx val="8"/>
              <c:layout>
                <c:manualLayout>
                  <c:x val="-1.1072663877169109E-3"/>
                  <c:y val="-3.98576512455515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8323-2B46-BC36-B9A22C5474B6}"/>
                </c:ext>
              </c:extLst>
            </c:dLbl>
            <c:dLbl>
              <c:idx val="9"/>
              <c:layout>
                <c:manualLayout>
                  <c:x val="1.1072663877167484E-3"/>
                  <c:y val="5.693950177935838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B99-B647-A15C-C2483CE6DE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Sheet1!$B$3:$K$3</c:f>
              <c:numCache>
                <c:formatCode>0.0%</c:formatCode>
                <c:ptCount val="10"/>
                <c:pt idx="0">
                  <c:v>0.2238</c:v>
                </c:pt>
                <c:pt idx="1">
                  <c:v>0.2356</c:v>
                </c:pt>
                <c:pt idx="2">
                  <c:v>0.2079</c:v>
                </c:pt>
                <c:pt idx="3">
                  <c:v>0.2</c:v>
                </c:pt>
                <c:pt idx="4">
                  <c:v>0.19800000000000001</c:v>
                </c:pt>
                <c:pt idx="5">
                  <c:v>0.14460000000000001</c:v>
                </c:pt>
                <c:pt idx="6">
                  <c:v>0.14460000000000001</c:v>
                </c:pt>
                <c:pt idx="7">
                  <c:v>0.1168</c:v>
                </c:pt>
                <c:pt idx="8">
                  <c:v>9.7000000000000003E-2</c:v>
                </c:pt>
                <c:pt idx="9">
                  <c:v>6.93E-2</c:v>
                </c:pt>
              </c:numCache>
            </c:numRef>
          </c:val>
          <c:extLst>
            <c:ext xmlns:c16="http://schemas.microsoft.com/office/drawing/2014/chart" uri="{C3380CC4-5D6E-409C-BE32-E72D297353CC}">
              <c16:uniqueId val="{00000001-E871-A548-A938-15AC9585956B}"/>
            </c:ext>
          </c:extLst>
        </c:ser>
        <c:ser>
          <c:idx val="2"/>
          <c:order val="2"/>
          <c:tx>
            <c:strRef>
              <c:f>Sheet1!$A$4</c:f>
              <c:strCache>
                <c:ptCount val="1"/>
                <c:pt idx="0">
                  <c:v>Planning to buy more 1-Jun</c:v>
                </c:pt>
              </c:strCache>
            </c:strRef>
          </c:tx>
          <c:spPr>
            <a:solidFill>
              <a:schemeClr val="accent1">
                <a:lumMod val="60000"/>
                <a:lumOff val="40000"/>
              </a:schemeClr>
            </a:solidFill>
            <a:ln>
              <a:noFill/>
            </a:ln>
            <a:effectLst/>
          </c:spPr>
          <c:invertIfNegative val="0"/>
          <c:dLbls>
            <c:dLbl>
              <c:idx val="0"/>
              <c:layout>
                <c:manualLayout>
                  <c:x val="1.1072663877169098E-2"/>
                  <c:y val="-2.846975088967971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8323-2B46-BC36-B9A22C5474B6}"/>
                </c:ext>
              </c:extLst>
            </c:dLbl>
            <c:dLbl>
              <c:idx val="1"/>
              <c:layout>
                <c:manualLayout>
                  <c:x val="5.5363319385845541E-3"/>
                  <c:y val="-2.277580071174377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8323-2B46-BC36-B9A22C5474B6}"/>
                </c:ext>
              </c:extLst>
            </c:dLbl>
            <c:dLbl>
              <c:idx val="2"/>
              <c:layout>
                <c:manualLayout>
                  <c:x val="-2.2145327754338217E-3"/>
                  <c:y val="-4.5551601423487596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8323-2B46-BC36-B9A22C5474B6}"/>
                </c:ext>
              </c:extLst>
            </c:dLbl>
            <c:dLbl>
              <c:idx val="3"/>
              <c:layout>
                <c:manualLayout>
                  <c:x val="1.1072663877169514E-3"/>
                  <c:y val="-3.416370106761566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C-8323-2B46-BC36-B9A22C5474B6}"/>
                </c:ext>
              </c:extLst>
            </c:dLbl>
            <c:dLbl>
              <c:idx val="4"/>
              <c:layout>
                <c:manualLayout>
                  <c:x val="0"/>
                  <c:y val="-1.423487544483985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8323-2B46-BC36-B9A22C5474B6}"/>
                </c:ext>
              </c:extLst>
            </c:dLbl>
            <c:dLbl>
              <c:idx val="5"/>
              <c:layout>
                <c:manualLayout>
                  <c:x val="8.8581311017352053E-3"/>
                  <c:y val="-5.4092526690391406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8323-2B46-BC36-B9A22C5474B6}"/>
                </c:ext>
              </c:extLst>
            </c:dLbl>
            <c:dLbl>
              <c:idx val="6"/>
              <c:layout>
                <c:manualLayout>
                  <c:x val="5.5363319385845541E-3"/>
                  <c:y val="-4.2704626334519678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1-8323-2B46-BC36-B9A22C5474B6}"/>
                </c:ext>
              </c:extLst>
            </c:dLbl>
            <c:dLbl>
              <c:idx val="7"/>
              <c:layout>
                <c:manualLayout>
                  <c:x val="-2.2145327754338217E-3"/>
                  <c:y val="-7.402135231316725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6-4730-5140-8083-EC37D40C0B84}"/>
                </c:ext>
              </c:extLst>
            </c:dLbl>
            <c:dLbl>
              <c:idx val="8"/>
              <c:layout>
                <c:manualLayout>
                  <c:x val="4.4290655508676434E-3"/>
                  <c:y val="-2.8469750889679717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4-8323-2B46-BC36-B9A22C5474B6}"/>
                </c:ext>
              </c:extLst>
            </c:dLbl>
            <c:dLbl>
              <c:idx val="9"/>
              <c:layout>
                <c:manualLayout>
                  <c:x val="5.5363319385845541E-3"/>
                  <c:y val="-4.270462633451957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0-950D-8F4B-8A7F-13F532C70D9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Sheet1!$B$4:$K$4</c:f>
              <c:numCache>
                <c:formatCode>0.0%</c:formatCode>
                <c:ptCount val="10"/>
                <c:pt idx="0">
                  <c:v>0.2072</c:v>
                </c:pt>
                <c:pt idx="1">
                  <c:v>0.21510000000000001</c:v>
                </c:pt>
                <c:pt idx="2">
                  <c:v>0.2092</c:v>
                </c:pt>
                <c:pt idx="3">
                  <c:v>0.19320000000000001</c:v>
                </c:pt>
                <c:pt idx="4">
                  <c:v>0.18529999999999999</c:v>
                </c:pt>
                <c:pt idx="5">
                  <c:v>0.1275</c:v>
                </c:pt>
                <c:pt idx="6">
                  <c:v>0.1255</c:v>
                </c:pt>
                <c:pt idx="7">
                  <c:v>0.1056</c:v>
                </c:pt>
                <c:pt idx="8">
                  <c:v>9.9599999999999994E-2</c:v>
                </c:pt>
                <c:pt idx="9">
                  <c:v>7.17E-2</c:v>
                </c:pt>
              </c:numCache>
            </c:numRef>
          </c:val>
          <c:extLst>
            <c:ext xmlns:c16="http://schemas.microsoft.com/office/drawing/2014/chart" uri="{C3380CC4-5D6E-409C-BE32-E72D297353CC}">
              <c16:uniqueId val="{00000002-E871-A548-A938-15AC9585956B}"/>
            </c:ext>
          </c:extLst>
        </c:ser>
        <c:ser>
          <c:idx val="3"/>
          <c:order val="3"/>
          <c:tx>
            <c:strRef>
              <c:f>Sheet1!$A$5</c:f>
              <c:strCache>
                <c:ptCount val="1"/>
                <c:pt idx="0">
                  <c:v>Planning to buy more 8-Jun</c:v>
                </c:pt>
              </c:strCache>
            </c:strRef>
          </c:tx>
          <c:spPr>
            <a:solidFill>
              <a:srgbClr val="46A792"/>
            </a:solidFill>
            <a:ln>
              <a:noFill/>
            </a:ln>
            <a:effectLst/>
          </c:spPr>
          <c:invertIfNegative val="0"/>
          <c:dLbls>
            <c:dLbl>
              <c:idx val="0"/>
              <c:layout>
                <c:manualLayout>
                  <c:x val="1.8823528591187483E-2"/>
                  <c:y val="1.70818505338078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4730-5140-8083-EC37D40C0B84}"/>
                </c:ext>
              </c:extLst>
            </c:dLbl>
            <c:dLbl>
              <c:idx val="1"/>
              <c:layout>
                <c:manualLayout>
                  <c:x val="1.7716262203470574E-2"/>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4730-5140-8083-EC37D40C0B84}"/>
                </c:ext>
              </c:extLst>
            </c:dLbl>
            <c:dLbl>
              <c:idx val="2"/>
              <c:layout>
                <c:manualLayout>
                  <c:x val="8.8581311017352869E-3"/>
                  <c:y val="-1.138790035587188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4730-5140-8083-EC37D40C0B84}"/>
                </c:ext>
              </c:extLst>
            </c:dLbl>
            <c:dLbl>
              <c:idx val="3"/>
              <c:layout>
                <c:manualLayout>
                  <c:x val="3.3217991631507328E-3"/>
                  <c:y val="2.8469750889679193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4730-5140-8083-EC37D40C0B84}"/>
                </c:ext>
              </c:extLst>
            </c:dLbl>
            <c:dLbl>
              <c:idx val="4"/>
              <c:layout>
                <c:manualLayout>
                  <c:x val="2.2145763685986926E-3"/>
                  <c:y val="-6.1209516070277692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extLst>
                <c:ext xmlns:c15="http://schemas.microsoft.com/office/drawing/2012/chart" uri="{CE6537A1-D6FC-4f65-9D91-7224C49458BB}">
                  <c15:layout>
                    <c:manualLayout>
                      <c:w val="3.2249177135419894E-2"/>
                      <c:h val="5.3509008882786459E-2"/>
                    </c:manualLayout>
                  </c15:layout>
                </c:ext>
                <c:ext xmlns:c16="http://schemas.microsoft.com/office/drawing/2014/chart" uri="{C3380CC4-5D6E-409C-BE32-E72D297353CC}">
                  <c16:uniqueId val="{00000004-4730-5140-8083-EC37D40C0B84}"/>
                </c:ext>
              </c:extLst>
            </c:dLbl>
            <c:dLbl>
              <c:idx val="5"/>
              <c:layout>
                <c:manualLayout>
                  <c:x val="1.1072663877169108E-2"/>
                  <c:y val="-1.7081850533807882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4730-5140-8083-EC37D40C0B84}"/>
                </c:ext>
              </c:extLst>
            </c:dLbl>
            <c:dLbl>
              <c:idx val="6"/>
              <c:layout>
                <c:manualLayout>
                  <c:x val="8.8581311017353684E-3"/>
                  <c:y val="5.693950177935838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C-950D-8F4B-8A7F-13F532C70D90}"/>
                </c:ext>
              </c:extLst>
            </c:dLbl>
            <c:dLbl>
              <c:idx val="7"/>
              <c:layout>
                <c:manualLayout>
                  <c:x val="8.8581311017351238E-3"/>
                  <c:y val="-2.8469750889680238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950D-8F4B-8A7F-13F532C70D90}"/>
                </c:ext>
              </c:extLst>
            </c:dLbl>
            <c:dLbl>
              <c:idx val="8"/>
              <c:layout>
                <c:manualLayout>
                  <c:x val="1.8823528591187483E-2"/>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950D-8F4B-8A7F-13F532C70D90}"/>
                </c:ext>
              </c:extLst>
            </c:dLbl>
            <c:dLbl>
              <c:idx val="9"/>
              <c:layout>
                <c:manualLayout>
                  <c:x val="1.7716262203470574E-2"/>
                  <c:y val="-1.138790035587188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F-950D-8F4B-8A7F-13F532C70D9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Sheet1!$B$5:$K$5</c:f>
              <c:numCache>
                <c:formatCode>0.0%</c:formatCode>
                <c:ptCount val="10"/>
                <c:pt idx="0">
                  <c:v>0.21410000000000001</c:v>
                </c:pt>
                <c:pt idx="1">
                  <c:v>0.2122</c:v>
                </c:pt>
                <c:pt idx="2">
                  <c:v>0.22789999999999999</c:v>
                </c:pt>
                <c:pt idx="3">
                  <c:v>0.1709</c:v>
                </c:pt>
                <c:pt idx="4">
                  <c:v>0.18859999999999999</c:v>
                </c:pt>
                <c:pt idx="5">
                  <c:v>0.13950000000000001</c:v>
                </c:pt>
                <c:pt idx="6">
                  <c:v>0.12379999999999999</c:v>
                </c:pt>
                <c:pt idx="7">
                  <c:v>0.12970000000000001</c:v>
                </c:pt>
                <c:pt idx="8">
                  <c:v>9.4299999999999995E-2</c:v>
                </c:pt>
                <c:pt idx="9">
                  <c:v>5.8900000000000001E-2</c:v>
                </c:pt>
              </c:numCache>
            </c:numRef>
          </c:val>
          <c:extLst>
            <c:ext xmlns:c16="http://schemas.microsoft.com/office/drawing/2014/chart" uri="{C3380CC4-5D6E-409C-BE32-E72D297353CC}">
              <c16:uniqueId val="{00000003-E871-A548-A938-15AC9585956B}"/>
            </c:ext>
          </c:extLst>
        </c:ser>
        <c:ser>
          <c:idx val="4"/>
          <c:order val="4"/>
          <c:tx>
            <c:strRef>
              <c:f>Sheet1!$A$6</c:f>
              <c:strCache>
                <c:ptCount val="1"/>
                <c:pt idx="0">
                  <c:v>Planning to buy less 19-Mar</c:v>
                </c:pt>
              </c:strCache>
            </c:strRef>
          </c:tx>
          <c:spPr>
            <a:solidFill>
              <a:schemeClr val="bg2">
                <a:lumMod val="75000"/>
              </a:schemeClr>
            </a:solidFill>
            <a:ln>
              <a:noFill/>
            </a:ln>
            <a:effectLst/>
          </c:spPr>
          <c:invertIfNegative val="0"/>
          <c:dLbls>
            <c:dLbl>
              <c:idx val="0"/>
              <c:layout>
                <c:manualLayout>
                  <c:x val="-6.6435983263014751E-3"/>
                  <c:y val="2.8469750889680758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3BF0-044C-B3D9-8F795E290DBD}"/>
                </c:ext>
              </c:extLst>
            </c:dLbl>
            <c:dLbl>
              <c:idx val="1"/>
              <c:layout>
                <c:manualLayout>
                  <c:x val="-5.5363319385845749E-3"/>
                  <c:y val="1.138812452713873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950D-8F4B-8A7F-13F532C70D90}"/>
                </c:ext>
              </c:extLst>
            </c:dLbl>
            <c:dLbl>
              <c:idx val="2"/>
              <c:layout>
                <c:manualLayout>
                  <c:x val="-1.4394463040319841E-2"/>
                  <c:y val="8.541149438170763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6-9563-7C49-AA27-F296582C9783}"/>
                </c:ext>
              </c:extLst>
            </c:dLbl>
            <c:dLbl>
              <c:idx val="3"/>
              <c:layout>
                <c:manualLayout>
                  <c:x val="-1.1072663877169922E-3"/>
                  <c:y val="-5.124555160142338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9-8323-2B46-BC36-B9A22C5474B6}"/>
                </c:ext>
              </c:extLst>
            </c:dLbl>
            <c:dLbl>
              <c:idx val="4"/>
              <c:layout>
                <c:manualLayout>
                  <c:x val="-1.6608995815753664E-2"/>
                  <c:y val="-2.2774904026676278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D-8323-2B46-BC36-B9A22C5474B6}"/>
                </c:ext>
              </c:extLst>
            </c:dLbl>
            <c:dLbl>
              <c:idx val="5"/>
              <c:layout>
                <c:manualLayout>
                  <c:x val="-6.6435983263014656E-3"/>
                  <c:y val="0"/>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FB99-B647-A15C-C2483CE6DE12}"/>
                </c:ext>
              </c:extLst>
            </c:dLbl>
            <c:dLbl>
              <c:idx val="6"/>
              <c:layout>
                <c:manualLayout>
                  <c:x val="-8.1198597086117642E-17"/>
                  <c:y val="-5.978647686832750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A-8323-2B46-BC36-B9A22C5474B6}"/>
                </c:ext>
              </c:extLst>
            </c:dLbl>
            <c:dLbl>
              <c:idx val="7"/>
              <c:layout>
                <c:manualLayout>
                  <c:x val="-7.7508647140183762E-3"/>
                  <c:y val="-8.540925266903915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95FB-7D43-B0EA-20CEF1FE325B}"/>
                </c:ext>
              </c:extLst>
            </c:dLbl>
            <c:dLbl>
              <c:idx val="8"/>
              <c:layout>
                <c:manualLayout>
                  <c:x val="-6.6435983263014656E-3"/>
                  <c:y val="8.5409252669040193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FB99-B647-A15C-C2483CE6DE12}"/>
                </c:ext>
              </c:extLst>
            </c:dLbl>
            <c:dLbl>
              <c:idx val="9"/>
              <c:layout>
                <c:manualLayout>
                  <c:x val="-4.4290655508676434E-3"/>
                  <c:y val="1.138790035587188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FB99-B647-A15C-C2483CE6DE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Sheet1!$B$6:$K$6</c:f>
              <c:numCache>
                <c:formatCode>0.0%</c:formatCode>
                <c:ptCount val="10"/>
                <c:pt idx="0">
                  <c:v>-9.1800000000000007E-2</c:v>
                </c:pt>
                <c:pt idx="1">
                  <c:v>-0.1191</c:v>
                </c:pt>
                <c:pt idx="2">
                  <c:v>-8.5900000000000004E-2</c:v>
                </c:pt>
                <c:pt idx="3">
                  <c:v>-0.12889999999999999</c:v>
                </c:pt>
                <c:pt idx="4">
                  <c:v>-9.5699999999999993E-2</c:v>
                </c:pt>
                <c:pt idx="5">
                  <c:v>-0.10349999999999999</c:v>
                </c:pt>
                <c:pt idx="6">
                  <c:v>-0.14449999999999999</c:v>
                </c:pt>
                <c:pt idx="7">
                  <c:v>-0.13089999999999999</c:v>
                </c:pt>
                <c:pt idx="8">
                  <c:v>-0.19339999999999999</c:v>
                </c:pt>
                <c:pt idx="9">
                  <c:v>-0.13089999999999999</c:v>
                </c:pt>
              </c:numCache>
            </c:numRef>
          </c:val>
          <c:extLst>
            <c:ext xmlns:c16="http://schemas.microsoft.com/office/drawing/2014/chart" uri="{C3380CC4-5D6E-409C-BE32-E72D297353CC}">
              <c16:uniqueId val="{00000006-8323-2B46-BC36-B9A22C5474B6}"/>
            </c:ext>
          </c:extLst>
        </c:ser>
        <c:ser>
          <c:idx val="5"/>
          <c:order val="5"/>
          <c:tx>
            <c:strRef>
              <c:f>Sheet1!$A$7</c:f>
              <c:strCache>
                <c:ptCount val="1"/>
                <c:pt idx="0">
                  <c:v>Planning to buy less 25-May</c:v>
                </c:pt>
              </c:strCache>
            </c:strRef>
          </c:tx>
          <c:spPr>
            <a:solidFill>
              <a:schemeClr val="accent4">
                <a:lumMod val="60000"/>
                <a:lumOff val="40000"/>
              </a:schemeClr>
            </a:solidFill>
            <a:ln>
              <a:noFill/>
            </a:ln>
            <a:effectLst/>
          </c:spPr>
          <c:invertIfNegative val="0"/>
          <c:dLbls>
            <c:dLbl>
              <c:idx val="0"/>
              <c:layout>
                <c:manualLayout>
                  <c:x val="-1.1072663877169109E-3"/>
                  <c:y val="-4.27044021632527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8323-2B46-BC36-B9A22C5474B6}"/>
                </c:ext>
              </c:extLst>
            </c:dLbl>
            <c:dLbl>
              <c:idx val="1"/>
              <c:layout>
                <c:manualLayout>
                  <c:x val="-3.3217991631507731E-3"/>
                  <c:y val="-3.70104519853166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8323-2B46-BC36-B9A22C5474B6}"/>
                </c:ext>
              </c:extLst>
            </c:dLbl>
            <c:dLbl>
              <c:idx val="2"/>
              <c:layout>
                <c:manualLayout>
                  <c:x val="-5.5363319385845541E-3"/>
                  <c:y val="-5.693053492868551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7-8323-2B46-BC36-B9A22C5474B6}"/>
                </c:ext>
              </c:extLst>
            </c:dLbl>
            <c:dLbl>
              <c:idx val="3"/>
              <c:layout>
                <c:manualLayout>
                  <c:x val="1.1072663877169109E-3"/>
                  <c:y val="2.84742343150166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8323-2B46-BC36-B9A22C5474B6}"/>
                </c:ext>
              </c:extLst>
            </c:dLbl>
            <c:dLbl>
              <c:idx val="4"/>
              <c:layout>
                <c:manualLayout>
                  <c:x val="-7.7508647140183762E-3"/>
                  <c:y val="-2.84540589009993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8323-2B46-BC36-B9A22C5474B6}"/>
                </c:ext>
              </c:extLst>
            </c:dLbl>
            <c:dLbl>
              <c:idx val="5"/>
              <c:layout>
                <c:manualLayout>
                  <c:x val="-2.2145327754338217E-3"/>
                  <c:y val="-4.8397455656121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50D-8F4B-8A7F-13F532C70D90}"/>
                </c:ext>
              </c:extLst>
            </c:dLbl>
            <c:dLbl>
              <c:idx val="6"/>
              <c:layout>
                <c:manualLayout>
                  <c:x val="0"/>
                  <c:y val="1.13879003558718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B99-B647-A15C-C2483CE6DE12}"/>
                </c:ext>
              </c:extLst>
            </c:dLbl>
            <c:dLbl>
              <c:idx val="7"/>
              <c:layout>
                <c:manualLayout>
                  <c:x val="-8.8581311017352869E-3"/>
                  <c:y val="-4.83981281699218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8323-2B46-BC36-B9A22C5474B6}"/>
                </c:ext>
              </c:extLst>
            </c:dLbl>
            <c:dLbl>
              <c:idx val="8"/>
              <c:layout>
                <c:manualLayout>
                  <c:x val="-1.6239719417223528E-16"/>
                  <c:y val="-5.40923025191245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8323-2B46-BC36-B9A22C5474B6}"/>
                </c:ext>
              </c:extLst>
            </c:dLbl>
            <c:dLbl>
              <c:idx val="9"/>
              <c:layout>
                <c:manualLayout>
                  <c:x val="-6.6435983263014656E-3"/>
                  <c:y val="-7.1174153052932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B99-B647-A15C-C2483CE6DE1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Sheet1!$B$7:$K$7</c:f>
              <c:numCache>
                <c:formatCode>0.0%</c:formatCode>
                <c:ptCount val="10"/>
                <c:pt idx="0">
                  <c:v>-0.1045</c:v>
                </c:pt>
                <c:pt idx="1">
                  <c:v>-9.0700000000000003E-2</c:v>
                </c:pt>
                <c:pt idx="2">
                  <c:v>-0.1105</c:v>
                </c:pt>
                <c:pt idx="3">
                  <c:v>-0.1183</c:v>
                </c:pt>
                <c:pt idx="4">
                  <c:v>-7.6899999999999996E-2</c:v>
                </c:pt>
                <c:pt idx="5">
                  <c:v>-0.1065</c:v>
                </c:pt>
                <c:pt idx="6">
                  <c:v>-0.12230000000000001</c:v>
                </c:pt>
                <c:pt idx="7">
                  <c:v>-0.1598</c:v>
                </c:pt>
                <c:pt idx="8">
                  <c:v>-0.1696</c:v>
                </c:pt>
                <c:pt idx="9">
                  <c:v>-0.1085</c:v>
                </c:pt>
              </c:numCache>
            </c:numRef>
          </c:val>
          <c:extLst>
            <c:ext xmlns:c16="http://schemas.microsoft.com/office/drawing/2014/chart" uri="{C3380CC4-5D6E-409C-BE32-E72D297353CC}">
              <c16:uniqueId val="{00000007-8323-2B46-BC36-B9A22C5474B6}"/>
            </c:ext>
          </c:extLst>
        </c:ser>
        <c:ser>
          <c:idx val="6"/>
          <c:order val="6"/>
          <c:tx>
            <c:strRef>
              <c:f>Sheet1!$A$8</c:f>
              <c:strCache>
                <c:ptCount val="1"/>
                <c:pt idx="0">
                  <c:v>Planning to buy less 1-Jun</c:v>
                </c:pt>
              </c:strCache>
            </c:strRef>
          </c:tx>
          <c:invertIfNegative val="0"/>
          <c:dLbls>
            <c:dLbl>
              <c:idx val="0"/>
              <c:layout>
                <c:manualLayout>
                  <c:x val="2.2145327754338217E-3"/>
                  <c:y val="2.8476476027685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50D-8F4B-8A7F-13F532C70D90}"/>
                </c:ext>
              </c:extLst>
            </c:dLbl>
            <c:dLbl>
              <c:idx val="1"/>
              <c:layout>
                <c:manualLayout>
                  <c:x val="9.9653974894521984E-3"/>
                  <c:y val="-4.55507047384200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50D-8F4B-8A7F-13F532C70D90}"/>
                </c:ext>
              </c:extLst>
            </c:dLbl>
            <c:dLbl>
              <c:idx val="2"/>
              <c:layout>
                <c:manualLayout>
                  <c:x val="0"/>
                  <c:y val="-3.41632527250819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BF0-044C-B3D9-8F795E290DBD}"/>
                </c:ext>
              </c:extLst>
            </c:dLbl>
            <c:dLbl>
              <c:idx val="3"/>
              <c:layout>
                <c:manualLayout>
                  <c:x val="1.5501729428036752E-2"/>
                  <c:y val="-5.69386050942920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356-374E-9759-1DABE12E1EA0}"/>
                </c:ext>
              </c:extLst>
            </c:dLbl>
            <c:dLbl>
              <c:idx val="4"/>
              <c:layout>
                <c:manualLayout>
                  <c:x val="-2.2145327754338217E-3"/>
                  <c:y val="-4.83972314848544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0D-8F4B-8A7F-13F532C70D90}"/>
                </c:ext>
              </c:extLst>
            </c:dLbl>
            <c:dLbl>
              <c:idx val="5"/>
              <c:layout>
                <c:manualLayout>
                  <c:x val="1.1072663877168298E-3"/>
                  <c:y val="2.84742343150166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B99-B647-A15C-C2483CE6DE12}"/>
                </c:ext>
              </c:extLst>
            </c:dLbl>
            <c:dLbl>
              <c:idx val="6"/>
              <c:layout>
                <c:manualLayout>
                  <c:x val="4.4290655508676434E-3"/>
                  <c:y val="-3.13165018073808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BF0-044C-B3D9-8F795E290DBD}"/>
                </c:ext>
              </c:extLst>
            </c:dLbl>
            <c:dLbl>
              <c:idx val="7"/>
              <c:layout>
                <c:manualLayout>
                  <c:x val="-1.1072663877169109E-3"/>
                  <c:y val="-5.693726006668990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563-7C49-AA27-F296582C9783}"/>
                </c:ext>
              </c:extLst>
            </c:dLbl>
            <c:dLbl>
              <c:idx val="8"/>
              <c:layout>
                <c:manualLayout>
                  <c:x val="-1.6239719417223528E-16"/>
                  <c:y val="8.5409252669039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50D-8F4B-8A7F-13F532C70D90}"/>
                </c:ext>
              </c:extLst>
            </c:dLbl>
            <c:dLbl>
              <c:idx val="9"/>
              <c:layout>
                <c:manualLayout>
                  <c:x val="3.3217991631505702E-3"/>
                  <c:y val="-3.70095553002492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50D-8F4B-8A7F-13F532C70D90}"/>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Sheet1!$B$8:$K$8</c:f>
              <c:numCache>
                <c:formatCode>0.0%</c:formatCode>
                <c:ptCount val="10"/>
                <c:pt idx="0">
                  <c:v>-9.9199999999999997E-2</c:v>
                </c:pt>
                <c:pt idx="1">
                  <c:v>-0.1052</c:v>
                </c:pt>
                <c:pt idx="2">
                  <c:v>-0.1052</c:v>
                </c:pt>
                <c:pt idx="3">
                  <c:v>-8.1299999999999997E-2</c:v>
                </c:pt>
                <c:pt idx="4">
                  <c:v>-7.7399999999999997E-2</c:v>
                </c:pt>
                <c:pt idx="5">
                  <c:v>-0.1052</c:v>
                </c:pt>
                <c:pt idx="6">
                  <c:v>-0.1032</c:v>
                </c:pt>
                <c:pt idx="7">
                  <c:v>-0.15079999999999999</c:v>
                </c:pt>
                <c:pt idx="8">
                  <c:v>-0.1905</c:v>
                </c:pt>
                <c:pt idx="9">
                  <c:v>-9.7199999999999995E-2</c:v>
                </c:pt>
              </c:numCache>
            </c:numRef>
          </c:val>
          <c:extLst>
            <c:ext xmlns:c16="http://schemas.microsoft.com/office/drawing/2014/chart" uri="{C3380CC4-5D6E-409C-BE32-E72D297353CC}">
              <c16:uniqueId val="{00000004-C90A-C541-A0B7-0C44B413C20B}"/>
            </c:ext>
          </c:extLst>
        </c:ser>
        <c:ser>
          <c:idx val="7"/>
          <c:order val="7"/>
          <c:tx>
            <c:strRef>
              <c:f>Sheet1!$A$9</c:f>
              <c:strCache>
                <c:ptCount val="1"/>
                <c:pt idx="0">
                  <c:v>Planning to buy less 8-Jun</c:v>
                </c:pt>
              </c:strCache>
            </c:strRef>
          </c:tx>
          <c:invertIfNegative val="0"/>
          <c:dLbls>
            <c:dLbl>
              <c:idx val="0"/>
              <c:layout>
                <c:manualLayout>
                  <c:x val="1.5501729428036732E-2"/>
                  <c:y val="-2.56225516294448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50D-8F4B-8A7F-13F532C70D90}"/>
                </c:ext>
              </c:extLst>
            </c:dLbl>
            <c:dLbl>
              <c:idx val="1"/>
              <c:layout>
                <c:manualLayout>
                  <c:x val="9.9653974894521984E-3"/>
                  <c:y val="1.70822988763415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50D-8F4B-8A7F-13F532C70D90}"/>
                </c:ext>
              </c:extLst>
            </c:dLbl>
            <c:dLbl>
              <c:idx val="2"/>
              <c:layout>
                <c:manualLayout>
                  <c:x val="1.4394463040319841E-2"/>
                  <c:y val="2.84742343150166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50D-8F4B-8A7F-13F532C70D90}"/>
                </c:ext>
              </c:extLst>
            </c:dLbl>
            <c:dLbl>
              <c:idx val="3"/>
              <c:layout>
                <c:manualLayout>
                  <c:x val="8.8581311017352869E-3"/>
                  <c:y val="2.8476476027685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50D-8F4B-8A7F-13F532C70D90}"/>
                </c:ext>
              </c:extLst>
            </c:dLbl>
            <c:dLbl>
              <c:idx val="4"/>
              <c:layout>
                <c:manualLayout>
                  <c:x val="1.9930794978904397E-2"/>
                  <c:y val="-1.423465127357290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50D-8F4B-8A7F-13F532C70D90}"/>
                </c:ext>
              </c:extLst>
            </c:dLbl>
            <c:dLbl>
              <c:idx val="5"/>
              <c:layout>
                <c:manualLayout>
                  <c:x val="1.5501729428036752E-2"/>
                  <c:y val="1.13885728696724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63-7C49-AA27-F296582C9783}"/>
                </c:ext>
              </c:extLst>
            </c:dLbl>
            <c:dLbl>
              <c:idx val="6"/>
              <c:layout>
                <c:manualLayout>
                  <c:x val="1.2179930264886101E-2"/>
                  <c:y val="5.69439852046963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50D-8F4B-8A7F-13F532C70D90}"/>
                </c:ext>
              </c:extLst>
            </c:dLbl>
            <c:dLbl>
              <c:idx val="7"/>
              <c:layout>
                <c:manualLayout>
                  <c:x val="1.1072663877168947E-2"/>
                  <c:y val="4.4834253369574353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50D-8F4B-8A7F-13F532C70D90}"/>
                </c:ext>
              </c:extLst>
            </c:dLbl>
            <c:dLbl>
              <c:idx val="8"/>
              <c:layout>
                <c:manualLayout>
                  <c:x val="3.1003458856073505E-2"/>
                  <c:y val="-1.99286014515089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50D-8F4B-8A7F-13F532C70D90}"/>
                </c:ext>
              </c:extLst>
            </c:dLbl>
            <c:dLbl>
              <c:idx val="9"/>
              <c:layout>
                <c:manualLayout>
                  <c:x val="7.2364653685435907E-3"/>
                  <c:y val="5.693950177936047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50D-8F4B-8A7F-13F532C70D90}"/>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Sheet1!$B$1:$K$1</c:f>
              <c:strCache>
                <c:ptCount val="10"/>
                <c:pt idx="0">
                  <c:v>Fresh milk</c:v>
                </c:pt>
                <c:pt idx="1">
                  <c:v>Fresh fruit</c:v>
                </c:pt>
                <c:pt idx="2">
                  <c:v>Eggs</c:v>
                </c:pt>
                <c:pt idx="3">
                  <c:v>Fresh meat</c:v>
                </c:pt>
                <c:pt idx="4">
                  <c:v>Salads &amp; fresh vegetables</c:v>
                </c:pt>
                <c:pt idx="5">
                  <c:v>Fresh cheese</c:v>
                </c:pt>
                <c:pt idx="6">
                  <c:v>Fresh fish</c:v>
                </c:pt>
                <c:pt idx="7">
                  <c:v>Chilled ready meals</c:v>
                </c:pt>
                <c:pt idx="8">
                  <c:v>Sandwiches</c:v>
                </c:pt>
                <c:pt idx="9">
                  <c:v>Chilled meals for toddlers and children</c:v>
                </c:pt>
              </c:strCache>
            </c:strRef>
          </c:cat>
          <c:val>
            <c:numRef>
              <c:f>Sheet1!$B$9:$K$9</c:f>
              <c:numCache>
                <c:formatCode>0.0%</c:formatCode>
                <c:ptCount val="10"/>
                <c:pt idx="0">
                  <c:v>-8.1299999999999997E-2</c:v>
                </c:pt>
                <c:pt idx="1">
                  <c:v>-0.123</c:v>
                </c:pt>
                <c:pt idx="2">
                  <c:v>-6.9400000000000003E-2</c:v>
                </c:pt>
                <c:pt idx="3">
                  <c:v>-7.9399999999999998E-2</c:v>
                </c:pt>
                <c:pt idx="4">
                  <c:v>-8.3299999999999999E-2</c:v>
                </c:pt>
                <c:pt idx="5">
                  <c:v>-8.3299999999999999E-2</c:v>
                </c:pt>
                <c:pt idx="6">
                  <c:v>-9.3299999999999994E-2</c:v>
                </c:pt>
                <c:pt idx="7">
                  <c:v>-0.14480000000000001</c:v>
                </c:pt>
                <c:pt idx="8">
                  <c:v>-0.1865</c:v>
                </c:pt>
                <c:pt idx="9">
                  <c:v>-9.7199999999999995E-2</c:v>
                </c:pt>
              </c:numCache>
            </c:numRef>
          </c:val>
          <c:extLst>
            <c:ext xmlns:c16="http://schemas.microsoft.com/office/drawing/2014/chart" uri="{C3380CC4-5D6E-409C-BE32-E72D297353CC}">
              <c16:uniqueId val="{00000005-C90A-C541-A0B7-0C44B413C20B}"/>
            </c:ext>
          </c:extLst>
        </c:ser>
        <c:dLbls>
          <c:showLegendKey val="0"/>
          <c:showVal val="0"/>
          <c:showCatName val="0"/>
          <c:showSerName val="0"/>
          <c:showPercent val="0"/>
          <c:showBubbleSize val="0"/>
        </c:dLbls>
        <c:gapWidth val="219"/>
        <c:overlap val="-27"/>
        <c:axId val="2094648512"/>
        <c:axId val="2094789712"/>
      </c:barChart>
      <c:catAx>
        <c:axId val="2094648512"/>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94789712"/>
        <c:crosses val="autoZero"/>
        <c:auto val="1"/>
        <c:lblAlgn val="ctr"/>
        <c:lblOffset val="100"/>
        <c:noMultiLvlLbl val="0"/>
      </c:catAx>
      <c:valAx>
        <c:axId val="209478971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94648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1800" b="0" i="0" baseline="0" dirty="0">
                <a:effectLst/>
                <a:latin typeface="Lato" panose="020F0502020204030203" pitchFamily="34" charset="0"/>
                <a:ea typeface="Lato" panose="020F0502020204030203" pitchFamily="34" charset="0"/>
                <a:cs typeface="Lato" panose="020F0502020204030203" pitchFamily="34" charset="0"/>
              </a:rPr>
              <a:t>Percentage of consumers planning to buy in the next seven days MORE / LESS from the following PERSONAL CARE/OTC products</a:t>
            </a:r>
            <a:endParaRPr lang="en-GB" dirty="0">
              <a:effectLst/>
              <a:latin typeface="Lato" panose="020F0502020204030203" pitchFamily="34" charset="0"/>
              <a:ea typeface="Lato" panose="020F0502020204030203" pitchFamily="34" charset="0"/>
              <a:cs typeface="Lato" panose="020F0502020204030203" pitchFamily="34"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Sheet1!$A$2</c:f>
              <c:strCache>
                <c:ptCount val="1"/>
                <c:pt idx="0">
                  <c:v>Planning to buy more 19-Mar</c:v>
                </c:pt>
              </c:strCache>
            </c:strRef>
          </c:tx>
          <c:spPr>
            <a:solidFill>
              <a:schemeClr val="accent1">
                <a:lumMod val="20000"/>
                <a:lumOff val="80000"/>
              </a:schemeClr>
            </a:solidFill>
            <a:ln>
              <a:noFill/>
            </a:ln>
            <a:effectLst/>
          </c:spPr>
          <c:invertIfNegative val="0"/>
          <c:dLbls>
            <c:dLbl>
              <c:idx val="0"/>
              <c:layout>
                <c:manualLayout>
                  <c:x val="-1.4394463040319841E-2"/>
                  <c:y val="-5.693950177935969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670C-9646-9CF7-D080FDF1270A}"/>
                </c:ext>
              </c:extLst>
            </c:dLbl>
            <c:dLbl>
              <c:idx val="1"/>
              <c:layout>
                <c:manualLayout>
                  <c:x val="0"/>
                  <c:y val="1.70818505338078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670C-9646-9CF7-D080FDF1270A}"/>
                </c:ext>
              </c:extLst>
            </c:dLbl>
            <c:dLbl>
              <c:idx val="6"/>
              <c:layout>
                <c:manualLayout>
                  <c:x val="-4.4290655508676434E-3"/>
                  <c:y val="-2.5622775800711796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670C-9646-9CF7-D080FDF1270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Sheet1!$B$2:$H$2</c:f>
              <c:numCache>
                <c:formatCode>0.0%</c:formatCode>
                <c:ptCount val="7"/>
                <c:pt idx="0">
                  <c:v>0.31690000000000002</c:v>
                </c:pt>
                <c:pt idx="1">
                  <c:v>0.31690000000000002</c:v>
                </c:pt>
                <c:pt idx="2">
                  <c:v>0.20080000000000001</c:v>
                </c:pt>
                <c:pt idx="3">
                  <c:v>0.2382</c:v>
                </c:pt>
                <c:pt idx="4">
                  <c:v>0.17910000000000001</c:v>
                </c:pt>
                <c:pt idx="5">
                  <c:v>0.1201</c:v>
                </c:pt>
                <c:pt idx="6">
                  <c:v>8.8599999999999998E-2</c:v>
                </c:pt>
              </c:numCache>
            </c:numRef>
          </c:val>
          <c:extLst>
            <c:ext xmlns:c16="http://schemas.microsoft.com/office/drawing/2014/chart" uri="{C3380CC4-5D6E-409C-BE32-E72D297353CC}">
              <c16:uniqueId val="{00000000-E871-A548-A938-15AC9585956B}"/>
            </c:ext>
          </c:extLst>
        </c:ser>
        <c:ser>
          <c:idx val="1"/>
          <c:order val="1"/>
          <c:tx>
            <c:strRef>
              <c:f>Sheet1!$A$3</c:f>
              <c:strCache>
                <c:ptCount val="1"/>
                <c:pt idx="0">
                  <c:v>Planning to buy more 25-May</c:v>
                </c:pt>
              </c:strCache>
            </c:strRef>
          </c:tx>
          <c:spPr>
            <a:solidFill>
              <a:schemeClr val="accent1">
                <a:lumMod val="75000"/>
              </a:schemeClr>
            </a:solidFill>
            <a:ln>
              <a:noFill/>
            </a:ln>
            <a:effectLst/>
          </c:spPr>
          <c:invertIfNegative val="0"/>
          <c:dLbls>
            <c:dLbl>
              <c:idx val="0"/>
              <c:layout>
                <c:manualLayout>
                  <c:x val="0"/>
                  <c:y val="-1.13879003558719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70C-114B-99DB-4EF98AC86DB9}"/>
                </c:ext>
              </c:extLst>
            </c:dLbl>
            <c:dLbl>
              <c:idx val="1"/>
              <c:layout>
                <c:manualLayout>
                  <c:x val="-3.3217991631507731E-3"/>
                  <c:y val="-3.98576512455516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70C-114B-99DB-4EF98AC86DB9}"/>
                </c:ext>
              </c:extLst>
            </c:dLbl>
            <c:dLbl>
              <c:idx val="2"/>
              <c:layout>
                <c:manualLayout>
                  <c:x val="0"/>
                  <c:y val="-5.12455516014235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70C-114B-99DB-4EF98AC86DB9}"/>
                </c:ext>
              </c:extLst>
            </c:dLbl>
            <c:dLbl>
              <c:idx val="3"/>
              <c:layout>
                <c:manualLayout>
                  <c:x val="-4.429065550867725E-3"/>
                  <c:y val="1.13879003558718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70C-9646-9CF7-D080FDF1270A}"/>
                </c:ext>
              </c:extLst>
            </c:dLbl>
            <c:dLbl>
              <c:idx val="4"/>
              <c:layout>
                <c:manualLayout>
                  <c:x val="-8.1198597086117642E-17"/>
                  <c:y val="2.846975088967971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730-5140-8083-EC37D40C0B8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Sheet1!$B$3:$H$3</c:f>
              <c:numCache>
                <c:formatCode>0.0%</c:formatCode>
                <c:ptCount val="7"/>
                <c:pt idx="0">
                  <c:v>0.25840000000000002</c:v>
                </c:pt>
                <c:pt idx="1">
                  <c:v>0.31009999999999999</c:v>
                </c:pt>
                <c:pt idx="2">
                  <c:v>0.17499999999999999</c:v>
                </c:pt>
                <c:pt idx="3">
                  <c:v>0.12130000000000001</c:v>
                </c:pt>
                <c:pt idx="4">
                  <c:v>0.1113</c:v>
                </c:pt>
                <c:pt idx="5">
                  <c:v>9.3399999999999997E-2</c:v>
                </c:pt>
                <c:pt idx="6">
                  <c:v>8.9499999999999996E-2</c:v>
                </c:pt>
              </c:numCache>
            </c:numRef>
          </c:val>
          <c:extLst>
            <c:ext xmlns:c16="http://schemas.microsoft.com/office/drawing/2014/chart" uri="{C3380CC4-5D6E-409C-BE32-E72D297353CC}">
              <c16:uniqueId val="{00000001-E871-A548-A938-15AC9585956B}"/>
            </c:ext>
          </c:extLst>
        </c:ser>
        <c:ser>
          <c:idx val="2"/>
          <c:order val="2"/>
          <c:tx>
            <c:strRef>
              <c:f>Sheet1!$A$4</c:f>
              <c:strCache>
                <c:ptCount val="1"/>
                <c:pt idx="0">
                  <c:v>Planning to buy more 1-Jun</c:v>
                </c:pt>
              </c:strCache>
            </c:strRef>
          </c:tx>
          <c:spPr>
            <a:solidFill>
              <a:schemeClr val="accent1">
                <a:lumMod val="60000"/>
                <a:lumOff val="40000"/>
              </a:schemeClr>
            </a:solidFill>
            <a:ln>
              <a:noFill/>
            </a:ln>
            <a:effectLst/>
          </c:spPr>
          <c:invertIfNegative val="0"/>
          <c:dLbls>
            <c:dLbl>
              <c:idx val="0"/>
              <c:layout>
                <c:manualLayout>
                  <c:x val="5.5363319385845541E-3"/>
                  <c:y val="-5.409252669039146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670C-9646-9CF7-D080FDF1270A}"/>
                </c:ext>
              </c:extLst>
            </c:dLbl>
            <c:dLbl>
              <c:idx val="1"/>
              <c:layout>
                <c:manualLayout>
                  <c:x val="-1.1072663877169109E-3"/>
                  <c:y val="-1.708185053380780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670C-9646-9CF7-D080FDF1270A}"/>
                </c:ext>
              </c:extLst>
            </c:dLbl>
            <c:dLbl>
              <c:idx val="2"/>
              <c:layout>
                <c:manualLayout>
                  <c:x val="2.2145327754337809E-3"/>
                  <c:y val="-2.8469750889679717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C-670C-9646-9CF7-D080FDF1270A}"/>
                </c:ext>
              </c:extLst>
            </c:dLbl>
            <c:dLbl>
              <c:idx val="3"/>
              <c:layout>
                <c:manualLayout>
                  <c:x val="2.2145327754338217E-3"/>
                  <c:y val="-3.985765124555160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4ADB-2142-80DA-23BD26427DD5}"/>
                </c:ext>
              </c:extLst>
            </c:dLbl>
            <c:dLbl>
              <c:idx val="4"/>
              <c:layout>
                <c:manualLayout>
                  <c:x val="-2.2145327754338217E-3"/>
                  <c:y val="-4.839857651245551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170C-114B-99DB-4EF98AC86DB9}"/>
                </c:ext>
              </c:extLst>
            </c:dLbl>
            <c:dLbl>
              <c:idx val="5"/>
              <c:layout>
                <c:manualLayout>
                  <c:x val="5.5363319385845541E-3"/>
                  <c:y val="-3.416370106761566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F081-9848-B697-96F429F81B10}"/>
                </c:ext>
              </c:extLst>
            </c:dLbl>
            <c:dLbl>
              <c:idx val="6"/>
              <c:layout>
                <c:manualLayout>
                  <c:x val="3.3217991631505702E-3"/>
                  <c:y val="-5.1245551601423536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670C-9646-9CF7-D080FDF1270A}"/>
                </c:ext>
              </c:extLst>
            </c:dLbl>
            <c:dLbl>
              <c:idx val="7"/>
              <c:layout>
                <c:manualLayout>
                  <c:x val="-3.321799163150895E-3"/>
                  <c:y val="-1.423487544483985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6-4730-5140-8083-EC37D40C0B8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Sheet1!$B$4:$H$4</c:f>
              <c:numCache>
                <c:formatCode>0.0%</c:formatCode>
                <c:ptCount val="7"/>
                <c:pt idx="0">
                  <c:v>0.25</c:v>
                </c:pt>
                <c:pt idx="1">
                  <c:v>0.28599999999999998</c:v>
                </c:pt>
                <c:pt idx="2">
                  <c:v>0.16200000000000001</c:v>
                </c:pt>
                <c:pt idx="3">
                  <c:v>0.112</c:v>
                </c:pt>
                <c:pt idx="4">
                  <c:v>0.12</c:v>
                </c:pt>
                <c:pt idx="5">
                  <c:v>0.09</c:v>
                </c:pt>
                <c:pt idx="6">
                  <c:v>5.8000000000000003E-2</c:v>
                </c:pt>
              </c:numCache>
            </c:numRef>
          </c:val>
          <c:extLst>
            <c:ext xmlns:c16="http://schemas.microsoft.com/office/drawing/2014/chart" uri="{C3380CC4-5D6E-409C-BE32-E72D297353CC}">
              <c16:uniqueId val="{00000002-E871-A548-A938-15AC9585956B}"/>
            </c:ext>
          </c:extLst>
        </c:ser>
        <c:ser>
          <c:idx val="3"/>
          <c:order val="3"/>
          <c:tx>
            <c:strRef>
              <c:f>Sheet1!$A$5</c:f>
              <c:strCache>
                <c:ptCount val="1"/>
                <c:pt idx="0">
                  <c:v>Planning to buy more 8-Jun</c:v>
                </c:pt>
              </c:strCache>
            </c:strRef>
          </c:tx>
          <c:spPr>
            <a:solidFill>
              <a:srgbClr val="46A792"/>
            </a:solidFill>
            <a:ln>
              <a:noFill/>
            </a:ln>
            <a:effectLst/>
          </c:spPr>
          <c:invertIfNegative val="0"/>
          <c:dLbls>
            <c:dLbl>
              <c:idx val="0"/>
              <c:layout>
                <c:manualLayout>
                  <c:x val="1.8823528591187483E-2"/>
                  <c:y val="-8.5409252669039152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4730-5140-8083-EC37D40C0B84}"/>
                </c:ext>
              </c:extLst>
            </c:dLbl>
            <c:dLbl>
              <c:idx val="1"/>
              <c:layout>
                <c:manualLayout>
                  <c:x val="1.4394463040319841E-2"/>
                  <c:y val="2.8469750889679717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4730-5140-8083-EC37D40C0B84}"/>
                </c:ext>
              </c:extLst>
            </c:dLbl>
            <c:dLbl>
              <c:idx val="2"/>
              <c:layout>
                <c:manualLayout>
                  <c:x val="1.3287196652602931E-2"/>
                  <c:y val="0"/>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4730-5140-8083-EC37D40C0B84}"/>
                </c:ext>
              </c:extLst>
            </c:dLbl>
            <c:dLbl>
              <c:idx val="3"/>
              <c:layout>
                <c:manualLayout>
                  <c:x val="9.9653974894521984E-3"/>
                  <c:y val="1.138812452713873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4730-5140-8083-EC37D40C0B84}"/>
                </c:ext>
              </c:extLst>
            </c:dLbl>
            <c:dLbl>
              <c:idx val="4"/>
              <c:layout>
                <c:manualLayout>
                  <c:x val="8.8581746949002397E-3"/>
                  <c:y val="-2.2775576540476926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extLst>
                <c:ext xmlns:c15="http://schemas.microsoft.com/office/drawing/2012/chart" uri="{CE6537A1-D6FC-4f65-9D91-7224C49458BB}">
                  <c15:layout>
                    <c:manualLayout>
                      <c:w val="3.2249177135419894E-2"/>
                      <c:h val="3.3580183260010651E-2"/>
                    </c:manualLayout>
                  </c15:layout>
                </c:ext>
                <c:ext xmlns:c16="http://schemas.microsoft.com/office/drawing/2014/chart" uri="{C3380CC4-5D6E-409C-BE32-E72D297353CC}">
                  <c16:uniqueId val="{00000004-4730-5140-8083-EC37D40C0B84}"/>
                </c:ext>
              </c:extLst>
            </c:dLbl>
            <c:dLbl>
              <c:idx val="5"/>
              <c:layout>
                <c:manualLayout>
                  <c:x val="7.7508647140183762E-3"/>
                  <c:y val="-2.8469750889680238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4730-5140-8083-EC37D40C0B84}"/>
                </c:ext>
              </c:extLst>
            </c:dLbl>
            <c:dLbl>
              <c:idx val="6"/>
              <c:layout>
                <c:manualLayout>
                  <c:x val="1.1072663877169108E-2"/>
                  <c:y val="-5.6939501779359435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A683-AB46-97E9-BB9E2CA5A85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Sheet1!$B$5:$H$5</c:f>
              <c:numCache>
                <c:formatCode>0.0%</c:formatCode>
                <c:ptCount val="7"/>
                <c:pt idx="0">
                  <c:v>0.28960000000000002</c:v>
                </c:pt>
                <c:pt idx="1">
                  <c:v>0.317</c:v>
                </c:pt>
                <c:pt idx="2">
                  <c:v>0.2016</c:v>
                </c:pt>
                <c:pt idx="3">
                  <c:v>9.5899999999999999E-2</c:v>
                </c:pt>
                <c:pt idx="4">
                  <c:v>0.13700000000000001</c:v>
                </c:pt>
                <c:pt idx="5">
                  <c:v>7.8299999999999995E-2</c:v>
                </c:pt>
                <c:pt idx="6">
                  <c:v>8.0199999999999994E-2</c:v>
                </c:pt>
              </c:numCache>
            </c:numRef>
          </c:val>
          <c:extLst>
            <c:ext xmlns:c16="http://schemas.microsoft.com/office/drawing/2014/chart" uri="{C3380CC4-5D6E-409C-BE32-E72D297353CC}">
              <c16:uniqueId val="{00000003-E871-A548-A938-15AC9585956B}"/>
            </c:ext>
          </c:extLst>
        </c:ser>
        <c:ser>
          <c:idx val="4"/>
          <c:order val="4"/>
          <c:tx>
            <c:strRef>
              <c:f>Sheet1!$A$6</c:f>
              <c:strCache>
                <c:ptCount val="1"/>
                <c:pt idx="0">
                  <c:v>Planning to buy less 19-Mar</c:v>
                </c:pt>
              </c:strCache>
            </c:strRef>
          </c:tx>
          <c:spPr>
            <a:solidFill>
              <a:schemeClr val="bg2">
                <a:lumMod val="75000"/>
              </a:schemeClr>
            </a:solidFill>
            <a:ln>
              <a:noFill/>
            </a:ln>
            <a:effectLst/>
          </c:spPr>
          <c:invertIfNegative val="0"/>
          <c:dLbls>
            <c:dLbl>
              <c:idx val="0"/>
              <c:layout>
                <c:manualLayout>
                  <c:x val="-2.2145327754338217E-3"/>
                  <c:y val="5.69417434920289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683-AB46-97E9-BB9E2CA5A85A}"/>
                </c:ext>
              </c:extLst>
            </c:dLbl>
            <c:dLbl>
              <c:idx val="1"/>
              <c:layout>
                <c:manualLayout>
                  <c:x val="-1.3287196652602971E-2"/>
                  <c:y val="-1.42346512735730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683-AB46-97E9-BB9E2CA5A85A}"/>
                </c:ext>
              </c:extLst>
            </c:dLbl>
            <c:dLbl>
              <c:idx val="2"/>
              <c:layout>
                <c:manualLayout>
                  <c:x val="-1.5501729428036792E-2"/>
                  <c:y val="-3.70100036427830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DB-2142-80DA-23BD26427DD5}"/>
                </c:ext>
              </c:extLst>
            </c:dLbl>
            <c:dLbl>
              <c:idx val="3"/>
              <c:layout>
                <c:manualLayout>
                  <c:x val="-2.2145327754338217E-3"/>
                  <c:y val="1.708207470507467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70C-114B-99DB-4EF98AC86DB9}"/>
                </c:ext>
              </c:extLst>
            </c:dLbl>
            <c:dLbl>
              <c:idx val="4"/>
              <c:layout>
                <c:manualLayout>
                  <c:x val="-1.1072663877168298E-3"/>
                  <c:y val="1.13881245271387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683-AB46-97E9-BB9E2CA5A85A}"/>
                </c:ext>
              </c:extLst>
            </c:dLbl>
            <c:dLbl>
              <c:idx val="5"/>
              <c:layout>
                <c:manualLayout>
                  <c:x val="-4.4290655508676434E-3"/>
                  <c:y val="5.69439852046963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081-9848-B697-96F429F81B10}"/>
                </c:ext>
              </c:extLst>
            </c:dLbl>
            <c:dLbl>
              <c:idx val="6"/>
              <c:layout>
                <c:manualLayout>
                  <c:x val="-2.2145327754338217E-3"/>
                  <c:y val="-8.54092526690391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081-9848-B697-96F429F81B1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Sheet1!$B$6:$H$6</c:f>
              <c:numCache>
                <c:formatCode>0.0%</c:formatCode>
                <c:ptCount val="7"/>
                <c:pt idx="0">
                  <c:v>-9.2999999999999999E-2</c:v>
                </c:pt>
                <c:pt idx="1">
                  <c:v>-0.12</c:v>
                </c:pt>
                <c:pt idx="2">
                  <c:v>-0.1105</c:v>
                </c:pt>
                <c:pt idx="3">
                  <c:v>-7.17E-2</c:v>
                </c:pt>
                <c:pt idx="4">
                  <c:v>-7.9500000000000001E-2</c:v>
                </c:pt>
                <c:pt idx="5">
                  <c:v>-0.25390000000000001</c:v>
                </c:pt>
                <c:pt idx="6">
                  <c:v>-0.2306</c:v>
                </c:pt>
              </c:numCache>
            </c:numRef>
          </c:val>
          <c:extLst>
            <c:ext xmlns:c16="http://schemas.microsoft.com/office/drawing/2014/chart" uri="{C3380CC4-5D6E-409C-BE32-E72D297353CC}">
              <c16:uniqueId val="{00000005-170C-114B-99DB-4EF98AC86DB9}"/>
            </c:ext>
          </c:extLst>
        </c:ser>
        <c:ser>
          <c:idx val="5"/>
          <c:order val="5"/>
          <c:tx>
            <c:strRef>
              <c:f>Sheet1!$A$7</c:f>
              <c:strCache>
                <c:ptCount val="1"/>
                <c:pt idx="0">
                  <c:v>Planning to buy less 25-May</c:v>
                </c:pt>
              </c:strCache>
            </c:strRef>
          </c:tx>
          <c:spPr>
            <a:solidFill>
              <a:schemeClr val="accent4">
                <a:lumMod val="60000"/>
                <a:lumOff val="40000"/>
              </a:schemeClr>
            </a:solidFill>
            <a:ln>
              <a:noFill/>
            </a:ln>
            <a:effectLst/>
          </c:spPr>
          <c:invertIfNegative val="0"/>
          <c:dLbls>
            <c:dLbl>
              <c:idx val="0"/>
              <c:layout>
                <c:manualLayout>
                  <c:x val="-9.9653974894521984E-3"/>
                  <c:y val="-3.131627763611388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A683-AB46-97E9-BB9E2CA5A85A}"/>
                </c:ext>
              </c:extLst>
            </c:dLbl>
            <c:dLbl>
              <c:idx val="1"/>
              <c:layout>
                <c:manualLayout>
                  <c:x val="0"/>
                  <c:y val="8.5409252669040193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A683-AB46-97E9-BB9E2CA5A85A}"/>
                </c:ext>
              </c:extLst>
            </c:dLbl>
            <c:dLbl>
              <c:idx val="2"/>
              <c:layout>
                <c:manualLayout>
                  <c:x val="-3.3217991631507328E-3"/>
                  <c:y val="1.4235099616106705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A683-AB46-97E9-BB9E2CA5A85A}"/>
                </c:ext>
              </c:extLst>
            </c:dLbl>
            <c:dLbl>
              <c:idx val="3"/>
              <c:layout>
                <c:manualLayout>
                  <c:x val="-1.217993026488602E-2"/>
                  <c:y val="-2.8469526718412866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670C-9646-9CF7-D080FDF1270A}"/>
                </c:ext>
              </c:extLst>
            </c:dLbl>
            <c:dLbl>
              <c:idx val="4"/>
              <c:layout>
                <c:manualLayout>
                  <c:x val="-1.1072663877169922E-3"/>
                  <c:y val="2.8471992602348193E-3"/>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A683-AB46-97E9-BB9E2CA5A85A}"/>
                </c:ext>
              </c:extLst>
            </c:dLbl>
            <c:dLbl>
              <c:idx val="5"/>
              <c:layout>
                <c:manualLayout>
                  <c:x val="-3.3217991631507328E-3"/>
                  <c:y val="-2.2775352369209974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170C-114B-99DB-4EF98AC86DB9}"/>
                </c:ext>
              </c:extLst>
            </c:dLbl>
            <c:dLbl>
              <c:idx val="6"/>
              <c:layout>
                <c:manualLayout>
                  <c:x val="-1.6239719417223528E-16"/>
                  <c:y val="-6.5479082018662149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170C-114B-99DB-4EF98AC86DB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Sheet1!$B$7:$H$7</c:f>
              <c:numCache>
                <c:formatCode>0.0%</c:formatCode>
                <c:ptCount val="7"/>
                <c:pt idx="0">
                  <c:v>-9.4399999999999998E-2</c:v>
                </c:pt>
                <c:pt idx="1">
                  <c:v>-0.11650000000000001</c:v>
                </c:pt>
                <c:pt idx="2">
                  <c:v>-0.10639999999999999</c:v>
                </c:pt>
                <c:pt idx="3">
                  <c:v>-9.8400000000000001E-2</c:v>
                </c:pt>
                <c:pt idx="4">
                  <c:v>-0.1084</c:v>
                </c:pt>
                <c:pt idx="5">
                  <c:v>-0.253</c:v>
                </c:pt>
                <c:pt idx="6">
                  <c:v>-0.245</c:v>
                </c:pt>
              </c:numCache>
            </c:numRef>
          </c:val>
          <c:extLst>
            <c:ext xmlns:c16="http://schemas.microsoft.com/office/drawing/2014/chart" uri="{C3380CC4-5D6E-409C-BE32-E72D297353CC}">
              <c16:uniqueId val="{00000006-170C-114B-99DB-4EF98AC86DB9}"/>
            </c:ext>
          </c:extLst>
        </c:ser>
        <c:ser>
          <c:idx val="6"/>
          <c:order val="6"/>
          <c:tx>
            <c:strRef>
              <c:f>Sheet1!$A$8</c:f>
              <c:strCache>
                <c:ptCount val="1"/>
                <c:pt idx="0">
                  <c:v>Planning to buy less 1-Jun</c:v>
                </c:pt>
              </c:strCache>
            </c:strRef>
          </c:tx>
          <c:spPr>
            <a:solidFill>
              <a:schemeClr val="accent1">
                <a:lumMod val="60000"/>
              </a:schemeClr>
            </a:solidFill>
            <a:ln>
              <a:noFill/>
            </a:ln>
            <a:effectLst/>
          </c:spPr>
          <c:invertIfNegative val="0"/>
          <c:dLbls>
            <c:dLbl>
              <c:idx val="0"/>
              <c:layout>
                <c:manualLayout>
                  <c:x val="0"/>
                  <c:y val="8.540925266904019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70C-9646-9CF7-D080FDF1270A}"/>
                </c:ext>
              </c:extLst>
            </c:dLbl>
            <c:dLbl>
              <c:idx val="1"/>
              <c:layout>
                <c:manualLayout>
                  <c:x val="5.5363319385845541E-3"/>
                  <c:y val="-5.97860285257936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0C-9646-9CF7-D080FDF1270A}"/>
                </c:ext>
              </c:extLst>
            </c:dLbl>
            <c:dLbl>
              <c:idx val="2"/>
              <c:layout>
                <c:manualLayout>
                  <c:x val="-1.1072663877169922E-3"/>
                  <c:y val="-3.41632527250818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ADB-2142-80DA-23BD26427DD5}"/>
                </c:ext>
              </c:extLst>
            </c:dLbl>
            <c:dLbl>
              <c:idx val="3"/>
              <c:layout>
                <c:manualLayout>
                  <c:x val="-1.1072663877169109E-3"/>
                  <c:y val="1.13879003558718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70C-9646-9CF7-D080FDF1270A}"/>
                </c:ext>
              </c:extLst>
            </c:dLbl>
            <c:dLbl>
              <c:idx val="4"/>
              <c:layout>
                <c:manualLayout>
                  <c:x val="1.1072663877169109E-3"/>
                  <c:y val="-3.70106761565836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70C-9646-9CF7-D080FDF1270A}"/>
                </c:ext>
              </c:extLst>
            </c:dLbl>
            <c:dLbl>
              <c:idx val="5"/>
              <c:layout>
                <c:manualLayout>
                  <c:x val="5.5363319385845541E-3"/>
                  <c:y val="1.7933701347829741E-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70C-9646-9CF7-D080FDF1270A}"/>
                </c:ext>
              </c:extLst>
            </c:dLbl>
            <c:dLbl>
              <c:idx val="6"/>
              <c:layout>
                <c:manualLayout>
                  <c:x val="1.1072663877169109E-3"/>
                  <c:y val="1.13879003558718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70C-9646-9CF7-D080FDF1270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Sheet1!$B$8:$H$8</c:f>
              <c:numCache>
                <c:formatCode>0.0%</c:formatCode>
                <c:ptCount val="7"/>
                <c:pt idx="0">
                  <c:v>-0.1158</c:v>
                </c:pt>
                <c:pt idx="1">
                  <c:v>-0.12770000000000001</c:v>
                </c:pt>
                <c:pt idx="2">
                  <c:v>-0.13969999999999999</c:v>
                </c:pt>
                <c:pt idx="3">
                  <c:v>-7.7799999999999994E-2</c:v>
                </c:pt>
                <c:pt idx="4">
                  <c:v>-0.12180000000000001</c:v>
                </c:pt>
                <c:pt idx="5">
                  <c:v>-0.2515</c:v>
                </c:pt>
                <c:pt idx="6">
                  <c:v>-0.1996</c:v>
                </c:pt>
              </c:numCache>
            </c:numRef>
          </c:val>
          <c:extLst>
            <c:ext xmlns:c16="http://schemas.microsoft.com/office/drawing/2014/chart" uri="{C3380CC4-5D6E-409C-BE32-E72D297353CC}">
              <c16:uniqueId val="{00000000-4D9C-5147-BEC1-B7B7EAC3068A}"/>
            </c:ext>
          </c:extLst>
        </c:ser>
        <c:ser>
          <c:idx val="7"/>
          <c:order val="7"/>
          <c:tx>
            <c:strRef>
              <c:f>Sheet1!$A$9</c:f>
              <c:strCache>
                <c:ptCount val="1"/>
                <c:pt idx="0">
                  <c:v>Planning to buy less 8-Jun</c:v>
                </c:pt>
              </c:strCache>
            </c:strRef>
          </c:tx>
          <c:spPr>
            <a:solidFill>
              <a:schemeClr val="accent2">
                <a:lumMod val="60000"/>
              </a:schemeClr>
            </a:solidFill>
            <a:ln>
              <a:noFill/>
            </a:ln>
            <a:effectLst/>
          </c:spPr>
          <c:invertIfNegative val="0"/>
          <c:dLbls>
            <c:dLbl>
              <c:idx val="0"/>
              <c:layout>
                <c:manualLayout>
                  <c:x val="1.2179930264885999E-2"/>
                  <c:y val="-2.2775352369210078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A683-AB46-97E9-BB9E2CA5A85A}"/>
                </c:ext>
              </c:extLst>
            </c:dLbl>
            <c:dLbl>
              <c:idx val="1"/>
              <c:layout>
                <c:manualLayout>
                  <c:x val="9.9653974894521984E-3"/>
                  <c:y val="-1.138745201333819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A683-AB46-97E9-BB9E2CA5A85A}"/>
                </c:ext>
              </c:extLst>
            </c:dLbl>
            <c:dLbl>
              <c:idx val="2"/>
              <c:layout>
                <c:manualLayout>
                  <c:x val="1.217993026488602E-2"/>
                  <c:y val="-1.4234427102306163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A683-AB46-97E9-BB9E2CA5A85A}"/>
                </c:ext>
              </c:extLst>
            </c:dLbl>
            <c:dLbl>
              <c:idx val="3"/>
              <c:layout>
                <c:manualLayout>
                  <c:x val="8.8581311017352869E-3"/>
                  <c:y val="2.2417126695225965E-7"/>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A683-AB46-97E9-BB9E2CA5A85A}"/>
                </c:ext>
              </c:extLst>
            </c:dLbl>
            <c:dLbl>
              <c:idx val="4"/>
              <c:layout>
                <c:manualLayout>
                  <c:x val="4.429065550867725E-3"/>
                  <c:y val="1.4234875444839857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A683-AB46-97E9-BB9E2CA5A85A}"/>
                </c:ext>
              </c:extLst>
            </c:dLbl>
            <c:dLbl>
              <c:idx val="5"/>
              <c:layout>
                <c:manualLayout>
                  <c:x val="2.2145327754338216E-2"/>
                  <c:y val="-1.9928601451508952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C-A683-AB46-97E9-BB9E2CA5A85A}"/>
                </c:ext>
              </c:extLst>
            </c:dLbl>
            <c:dLbl>
              <c:idx val="6"/>
              <c:layout>
                <c:manualLayout>
                  <c:x val="1.2506530256097475E-2"/>
                  <c:y val="1.1388348698405581E-2"/>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A683-AB46-97E9-BB9E2CA5A85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Liquid soap</c:v>
                </c:pt>
                <c:pt idx="1">
                  <c:v>Hand sanitiser</c:v>
                </c:pt>
                <c:pt idx="2">
                  <c:v>Shower gel</c:v>
                </c:pt>
                <c:pt idx="3">
                  <c:v>Over-the-counter medicine</c:v>
                </c:pt>
                <c:pt idx="4">
                  <c:v>First aid supplies</c:v>
                </c:pt>
                <c:pt idx="5">
                  <c:v>Make-up</c:v>
                </c:pt>
                <c:pt idx="6">
                  <c:v>Premium cosmetics</c:v>
                </c:pt>
              </c:strCache>
            </c:strRef>
          </c:cat>
          <c:val>
            <c:numRef>
              <c:f>Sheet1!$B$9:$H$9</c:f>
              <c:numCache>
                <c:formatCode>0.0%</c:formatCode>
                <c:ptCount val="7"/>
                <c:pt idx="0">
                  <c:v>-0.1056</c:v>
                </c:pt>
                <c:pt idx="1">
                  <c:v>-0.11749999999999999</c:v>
                </c:pt>
                <c:pt idx="2">
                  <c:v>-0.11749999999999999</c:v>
                </c:pt>
                <c:pt idx="3">
                  <c:v>-0.1076</c:v>
                </c:pt>
                <c:pt idx="4">
                  <c:v>-0.1116</c:v>
                </c:pt>
                <c:pt idx="5">
                  <c:v>-0.19919999999999999</c:v>
                </c:pt>
                <c:pt idx="6">
                  <c:v>-0.2112</c:v>
                </c:pt>
              </c:numCache>
            </c:numRef>
          </c:val>
          <c:extLst>
            <c:ext xmlns:c16="http://schemas.microsoft.com/office/drawing/2014/chart" uri="{C3380CC4-5D6E-409C-BE32-E72D297353CC}">
              <c16:uniqueId val="{00000001-4D9C-5147-BEC1-B7B7EAC3068A}"/>
            </c:ext>
          </c:extLst>
        </c:ser>
        <c:dLbls>
          <c:showLegendKey val="0"/>
          <c:showVal val="0"/>
          <c:showCatName val="0"/>
          <c:showSerName val="0"/>
          <c:showPercent val="0"/>
          <c:showBubbleSize val="0"/>
        </c:dLbls>
        <c:gapWidth val="219"/>
        <c:overlap val="-27"/>
        <c:axId val="2094648512"/>
        <c:axId val="2094789712"/>
      </c:barChart>
      <c:catAx>
        <c:axId val="2094648512"/>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94789712"/>
        <c:crosses val="autoZero"/>
        <c:auto val="1"/>
        <c:lblAlgn val="ctr"/>
        <c:lblOffset val="100"/>
        <c:noMultiLvlLbl val="0"/>
      </c:catAx>
      <c:valAx>
        <c:axId val="209478971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94648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1800" b="0" i="0" baseline="0" dirty="0">
                <a:effectLst/>
              </a:rPr>
              <a:t>Covid-19 impact on consumer attitudes</a:t>
            </a:r>
            <a:endParaRPr lang="en-GB"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19-Mar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Cooking from scratch</c:v>
                </c:pt>
                <c:pt idx="1">
                  <c:v>Home delivery of your shopping</c:v>
                </c:pt>
                <c:pt idx="2">
                  <c:v>Healthier Diet</c:v>
                </c:pt>
                <c:pt idx="3">
                  <c:v>Spending on non-essential items when shopping</c:v>
                </c:pt>
                <c:pt idx="4">
                  <c:v>Buying from brands who are supporting those in need</c:v>
                </c:pt>
                <c:pt idx="5">
                  <c:v>Supporting small and independent brands</c:v>
                </c:pt>
              </c:strCache>
            </c:strRef>
          </c:cat>
          <c:val>
            <c:numRef>
              <c:f>Sheet1!$B$2:$B$7</c:f>
              <c:numCache>
                <c:formatCode>0</c:formatCode>
                <c:ptCount val="6"/>
                <c:pt idx="0">
                  <c:v>68.69</c:v>
                </c:pt>
                <c:pt idx="1">
                  <c:v>65.94</c:v>
                </c:pt>
                <c:pt idx="2">
                  <c:v>63.05</c:v>
                </c:pt>
                <c:pt idx="3">
                  <c:v>53.97</c:v>
                </c:pt>
                <c:pt idx="4">
                  <c:v>66.87</c:v>
                </c:pt>
                <c:pt idx="5">
                  <c:v>70.680000000000007</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Cooking from scratch</c:v>
                </c:pt>
                <c:pt idx="1">
                  <c:v>Home delivery of your shopping</c:v>
                </c:pt>
                <c:pt idx="2">
                  <c:v>Healthier Diet</c:v>
                </c:pt>
                <c:pt idx="3">
                  <c:v>Spending on non-essential items when shopping</c:v>
                </c:pt>
                <c:pt idx="4">
                  <c:v>Buying from brands who are supporting those in need</c:v>
                </c:pt>
                <c:pt idx="5">
                  <c:v>Supporting small and independent brands</c:v>
                </c:pt>
              </c:strCache>
            </c:strRef>
          </c:cat>
          <c:val>
            <c:numRef>
              <c:f>Sheet1!$C$2:$C$7</c:f>
              <c:numCache>
                <c:formatCode>General</c:formatCode>
                <c:ptCount val="6"/>
                <c:pt idx="0">
                  <c:v>72</c:v>
                </c:pt>
                <c:pt idx="1">
                  <c:v>57</c:v>
                </c:pt>
                <c:pt idx="2">
                  <c:v>69</c:v>
                </c:pt>
                <c:pt idx="3">
                  <c:v>52</c:v>
                </c:pt>
                <c:pt idx="4">
                  <c:v>65</c:v>
                </c:pt>
                <c:pt idx="5">
                  <c:v>68</c:v>
                </c:pt>
              </c:numCache>
            </c:numRef>
          </c:val>
          <c:extLst>
            <c:ext xmlns:c16="http://schemas.microsoft.com/office/drawing/2014/chart" uri="{C3380CC4-5D6E-409C-BE32-E72D297353CC}">
              <c16:uniqueId val="{00000001-976D-EF4B-9E78-98062DC719FA}"/>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Cooking from scratch</c:v>
                </c:pt>
                <c:pt idx="1">
                  <c:v>Home delivery of your shopping</c:v>
                </c:pt>
                <c:pt idx="2">
                  <c:v>Healthier Diet</c:v>
                </c:pt>
                <c:pt idx="3">
                  <c:v>Spending on non-essential items when shopping</c:v>
                </c:pt>
                <c:pt idx="4">
                  <c:v>Buying from brands who are supporting those in need</c:v>
                </c:pt>
                <c:pt idx="5">
                  <c:v>Supporting small and independent brands</c:v>
                </c:pt>
              </c:strCache>
            </c:strRef>
          </c:cat>
          <c:val>
            <c:numRef>
              <c:f>Sheet1!$D$2:$D$7</c:f>
              <c:numCache>
                <c:formatCode>General</c:formatCode>
                <c:ptCount val="6"/>
                <c:pt idx="0">
                  <c:v>72</c:v>
                </c:pt>
                <c:pt idx="1">
                  <c:v>60</c:v>
                </c:pt>
                <c:pt idx="2">
                  <c:v>69</c:v>
                </c:pt>
                <c:pt idx="3">
                  <c:v>54</c:v>
                </c:pt>
                <c:pt idx="4">
                  <c:v>67</c:v>
                </c:pt>
                <c:pt idx="5">
                  <c:v>69</c:v>
                </c:pt>
              </c:numCache>
            </c:numRef>
          </c:val>
          <c:extLst>
            <c:ext xmlns:c16="http://schemas.microsoft.com/office/drawing/2014/chart" uri="{C3380CC4-5D6E-409C-BE32-E72D297353CC}">
              <c16:uniqueId val="{00000000-4B9F-3F47-BE17-E0CFD19BB6CA}"/>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Cooking from scratch</c:v>
                </c:pt>
                <c:pt idx="1">
                  <c:v>Home delivery of your shopping</c:v>
                </c:pt>
                <c:pt idx="2">
                  <c:v>Healthier Diet</c:v>
                </c:pt>
                <c:pt idx="3">
                  <c:v>Spending on non-essential items when shopping</c:v>
                </c:pt>
                <c:pt idx="4">
                  <c:v>Buying from brands who are supporting those in need</c:v>
                </c:pt>
                <c:pt idx="5">
                  <c:v>Supporting small and independent brands</c:v>
                </c:pt>
              </c:strCache>
            </c:strRef>
          </c:cat>
          <c:val>
            <c:numRef>
              <c:f>Sheet1!$E$2:$E$7</c:f>
              <c:numCache>
                <c:formatCode>General</c:formatCode>
                <c:ptCount val="6"/>
                <c:pt idx="0">
                  <c:v>71</c:v>
                </c:pt>
                <c:pt idx="1">
                  <c:v>60</c:v>
                </c:pt>
                <c:pt idx="2">
                  <c:v>68</c:v>
                </c:pt>
                <c:pt idx="3">
                  <c:v>51</c:v>
                </c:pt>
                <c:pt idx="4">
                  <c:v>65</c:v>
                </c:pt>
                <c:pt idx="5">
                  <c:v>69</c:v>
                </c:pt>
              </c:numCache>
            </c:numRef>
          </c:val>
          <c:extLst>
            <c:ext xmlns:c16="http://schemas.microsoft.com/office/drawing/2014/chart" uri="{C3380CC4-5D6E-409C-BE32-E72D297353CC}">
              <c16:uniqueId val="{00000000-EF20-3744-904F-46254F9AAA33}"/>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Eating out plans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out as much as I used to</c:v>
                </c:pt>
                <c:pt idx="2">
                  <c:v>I'll wait a few days</c:v>
                </c:pt>
                <c:pt idx="3">
                  <c:v>I'll wait a few months</c:v>
                </c:pt>
                <c:pt idx="4">
                  <c:v>I'll wait a few weeks</c:v>
                </c:pt>
              </c:strCache>
            </c:strRef>
          </c:cat>
          <c:val>
            <c:numRef>
              <c:f>Sheet1!$B$2:$B$6</c:f>
              <c:numCache>
                <c:formatCode>0.0%</c:formatCode>
                <c:ptCount val="5"/>
                <c:pt idx="0">
                  <c:v>0.17430000000000001</c:v>
                </c:pt>
                <c:pt idx="1">
                  <c:v>9.5000000000000001E-2</c:v>
                </c:pt>
                <c:pt idx="2">
                  <c:v>0.12670000000000001</c:v>
                </c:pt>
                <c:pt idx="3">
                  <c:v>0.21390000000000001</c:v>
                </c:pt>
                <c:pt idx="4">
                  <c:v>0.35049999999999998</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out as much as I used to</c:v>
                </c:pt>
                <c:pt idx="2">
                  <c:v>I'll wait a few days</c:v>
                </c:pt>
                <c:pt idx="3">
                  <c:v>I'll wait a few months</c:v>
                </c:pt>
                <c:pt idx="4">
                  <c:v>I'll wait a few weeks</c:v>
                </c:pt>
              </c:strCache>
            </c:strRef>
          </c:cat>
          <c:val>
            <c:numRef>
              <c:f>Sheet1!$C$2:$C$6</c:f>
              <c:numCache>
                <c:formatCode>0.0%</c:formatCode>
                <c:ptCount val="5"/>
                <c:pt idx="0">
                  <c:v>0.10340000000000001</c:v>
                </c:pt>
                <c:pt idx="1">
                  <c:v>0.1113</c:v>
                </c:pt>
                <c:pt idx="2">
                  <c:v>0.13519999999999999</c:v>
                </c:pt>
                <c:pt idx="3">
                  <c:v>0.26040000000000002</c:v>
                </c:pt>
                <c:pt idx="4">
                  <c:v>0.34389999999999998</c:v>
                </c:pt>
              </c:numCache>
            </c:numRef>
          </c:val>
          <c:extLst>
            <c:ext xmlns:c16="http://schemas.microsoft.com/office/drawing/2014/chart" uri="{C3380CC4-5D6E-409C-BE32-E72D297353CC}">
              <c16:uniqueId val="{00000000-6684-E84D-81C2-B65876518FF9}"/>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out as much as I used to</c:v>
                </c:pt>
                <c:pt idx="2">
                  <c:v>I'll wait a few days</c:v>
                </c:pt>
                <c:pt idx="3">
                  <c:v>I'll wait a few months</c:v>
                </c:pt>
                <c:pt idx="4">
                  <c:v>I'll wait a few weeks</c:v>
                </c:pt>
              </c:strCache>
            </c:strRef>
          </c:cat>
          <c:val>
            <c:numRef>
              <c:f>Sheet1!$D$2:$D$6</c:f>
              <c:numCache>
                <c:formatCode>0.0%</c:formatCode>
                <c:ptCount val="5"/>
                <c:pt idx="0">
                  <c:v>0.1026</c:v>
                </c:pt>
                <c:pt idx="1">
                  <c:v>0.14000000000000001</c:v>
                </c:pt>
                <c:pt idx="2">
                  <c:v>0.1381</c:v>
                </c:pt>
                <c:pt idx="3">
                  <c:v>0.26040000000000002</c:v>
                </c:pt>
                <c:pt idx="4">
                  <c:v>0.2959</c:v>
                </c:pt>
              </c:numCache>
            </c:numRef>
          </c:val>
          <c:extLst>
            <c:ext xmlns:c16="http://schemas.microsoft.com/office/drawing/2014/chart" uri="{C3380CC4-5D6E-409C-BE32-E72D297353CC}">
              <c16:uniqueId val="{00000000-1BAE-FB44-B6A1-D34A18B887AB}"/>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As soon as I can</c:v>
                </c:pt>
                <c:pt idx="1">
                  <c:v>I don't think I'll ever go out as much as I used to</c:v>
                </c:pt>
                <c:pt idx="2">
                  <c:v>I'll wait a few days</c:v>
                </c:pt>
                <c:pt idx="3">
                  <c:v>I'll wait a few months</c:v>
                </c:pt>
                <c:pt idx="4">
                  <c:v>I'll wait a few weeks</c:v>
                </c:pt>
              </c:strCache>
            </c:strRef>
          </c:cat>
          <c:val>
            <c:numRef>
              <c:f>Sheet1!$E$2:$E$6</c:f>
              <c:numCache>
                <c:formatCode>0.0%</c:formatCode>
                <c:ptCount val="5"/>
                <c:pt idx="0">
                  <c:v>9.4100000000000003E-2</c:v>
                </c:pt>
                <c:pt idx="1">
                  <c:v>0.1353</c:v>
                </c:pt>
                <c:pt idx="2">
                  <c:v>0.1216</c:v>
                </c:pt>
                <c:pt idx="3">
                  <c:v>0.2843</c:v>
                </c:pt>
                <c:pt idx="4">
                  <c:v>0.30780000000000002</c:v>
                </c:pt>
              </c:numCache>
            </c:numRef>
          </c:val>
          <c:extLst>
            <c:ext xmlns:c16="http://schemas.microsoft.com/office/drawing/2014/chart" uri="{C3380CC4-5D6E-409C-BE32-E72D297353CC}">
              <c16:uniqueId val="{00000000-C87A-544C-AFE2-FEB3EC265B03}"/>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Shopping Changes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I'll continue to order home delivery from new local providers like Butchers and Greengrocers</c:v>
                </c:pt>
                <c:pt idx="1">
                  <c:v>I'll continue to order home delivery from new providers like DeliFresh and Amazon</c:v>
                </c:pt>
                <c:pt idx="2">
                  <c:v>I'll use Supermarket Home Delivery LESS</c:v>
                </c:pt>
                <c:pt idx="3">
                  <c:v>I'll use Supermarket Home Delivery MORE</c:v>
                </c:pt>
              </c:strCache>
            </c:strRef>
          </c:cat>
          <c:val>
            <c:numRef>
              <c:f>Sheet1!$B$2:$B$5</c:f>
              <c:numCache>
                <c:formatCode>0.0%</c:formatCode>
                <c:ptCount val="4"/>
                <c:pt idx="0">
                  <c:v>0.10299999999999999</c:v>
                </c:pt>
                <c:pt idx="1">
                  <c:v>0.13270000000000001</c:v>
                </c:pt>
                <c:pt idx="2">
                  <c:v>0.18809999999999999</c:v>
                </c:pt>
                <c:pt idx="3">
                  <c:v>0.22770000000000001</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I'll continue to order home delivery from new local providers like Butchers and Greengrocers</c:v>
                </c:pt>
                <c:pt idx="1">
                  <c:v>I'll continue to order home delivery from new providers like DeliFresh and Amazon</c:v>
                </c:pt>
                <c:pt idx="2">
                  <c:v>I'll use Supermarket Home Delivery LESS</c:v>
                </c:pt>
                <c:pt idx="3">
                  <c:v>I'll use Supermarket Home Delivery MORE</c:v>
                </c:pt>
              </c:strCache>
            </c:strRef>
          </c:cat>
          <c:val>
            <c:numRef>
              <c:f>Sheet1!$C$2:$C$5</c:f>
              <c:numCache>
                <c:formatCode>0.0%</c:formatCode>
                <c:ptCount val="4"/>
                <c:pt idx="0">
                  <c:v>0.11600000000000001</c:v>
                </c:pt>
                <c:pt idx="1">
                  <c:v>0.154</c:v>
                </c:pt>
                <c:pt idx="2">
                  <c:v>0.20399999999999999</c:v>
                </c:pt>
                <c:pt idx="3">
                  <c:v>0.19800000000000001</c:v>
                </c:pt>
              </c:numCache>
            </c:numRef>
          </c:val>
          <c:extLst>
            <c:ext xmlns:c16="http://schemas.microsoft.com/office/drawing/2014/chart" uri="{C3380CC4-5D6E-409C-BE32-E72D297353CC}">
              <c16:uniqueId val="{00000000-A0F6-734C-8589-867EF94E4735}"/>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I'll continue to order home delivery from new local providers like Butchers and Greengrocers</c:v>
                </c:pt>
                <c:pt idx="1">
                  <c:v>I'll continue to order home delivery from new providers like DeliFresh and Amazon</c:v>
                </c:pt>
                <c:pt idx="2">
                  <c:v>I'll use Supermarket Home Delivery LESS</c:v>
                </c:pt>
                <c:pt idx="3">
                  <c:v>I'll use Supermarket Home Delivery MORE</c:v>
                </c:pt>
              </c:strCache>
            </c:strRef>
          </c:cat>
          <c:val>
            <c:numRef>
              <c:f>Sheet1!$D$2:$D$5</c:f>
              <c:numCache>
                <c:formatCode>0.0%</c:formatCode>
                <c:ptCount val="4"/>
                <c:pt idx="0">
                  <c:v>0.1462</c:v>
                </c:pt>
                <c:pt idx="1">
                  <c:v>0.13239999999999999</c:v>
                </c:pt>
                <c:pt idx="2">
                  <c:v>0.19370000000000001</c:v>
                </c:pt>
                <c:pt idx="3">
                  <c:v>0.19170000000000001</c:v>
                </c:pt>
              </c:numCache>
            </c:numRef>
          </c:val>
          <c:extLst>
            <c:ext xmlns:c16="http://schemas.microsoft.com/office/drawing/2014/chart" uri="{C3380CC4-5D6E-409C-BE32-E72D297353CC}">
              <c16:uniqueId val="{00000000-874E-A44D-BA1A-D683AA90CF15}"/>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I'll continue to order home delivery from new local providers like Butchers and Greengrocers</c:v>
                </c:pt>
                <c:pt idx="1">
                  <c:v>I'll continue to order home delivery from new providers like DeliFresh and Amazon</c:v>
                </c:pt>
                <c:pt idx="2">
                  <c:v>I'll use Supermarket Home Delivery LESS</c:v>
                </c:pt>
                <c:pt idx="3">
                  <c:v>I'll use Supermarket Home Delivery MORE</c:v>
                </c:pt>
              </c:strCache>
            </c:strRef>
          </c:cat>
          <c:val>
            <c:numRef>
              <c:f>Sheet1!$E$2:$E$5</c:f>
              <c:numCache>
                <c:formatCode>0.0%</c:formatCode>
                <c:ptCount val="4"/>
                <c:pt idx="0">
                  <c:v>0.15290000000000001</c:v>
                </c:pt>
                <c:pt idx="1">
                  <c:v>0.1255</c:v>
                </c:pt>
                <c:pt idx="2">
                  <c:v>0.17449999999999999</c:v>
                </c:pt>
                <c:pt idx="3">
                  <c:v>0.21959999999999999</c:v>
                </c:pt>
              </c:numCache>
            </c:numRef>
          </c:val>
          <c:extLst>
            <c:ext xmlns:c16="http://schemas.microsoft.com/office/drawing/2014/chart" uri="{C3380CC4-5D6E-409C-BE32-E72D297353CC}">
              <c16:uniqueId val="{00000000-3B5B-4C48-AC4D-69E119BB68B0}"/>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0" i="0" dirty="0">
                <a:effectLst/>
              </a:rPr>
              <a:t>Home cooking</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2455132170988433E-2"/>
          <c:y val="0.12603581135987896"/>
          <c:w val="0.93536493756412553"/>
          <c:h val="0.71689455544035641"/>
        </c:manualLayout>
      </c:layout>
      <c:barChart>
        <c:barDir val="col"/>
        <c:grouping val="clustered"/>
        <c:varyColors val="0"/>
        <c:ser>
          <c:idx val="0"/>
          <c:order val="0"/>
          <c:tx>
            <c:strRef>
              <c:f>Sheet1!$B$1</c:f>
              <c:strCache>
                <c:ptCount val="1"/>
                <c:pt idx="0">
                  <c:v>27-Apr</c:v>
                </c:pt>
              </c:strCache>
            </c:strRef>
          </c:tx>
          <c:spPr>
            <a:solidFill>
              <a:srgbClr val="46A79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cook LESS from scratch</c:v>
                </c:pt>
                <c:pt idx="2">
                  <c:v>Yes I'll cook MORE from scratch</c:v>
                </c:pt>
              </c:strCache>
            </c:strRef>
          </c:cat>
          <c:val>
            <c:numRef>
              <c:f>Sheet1!$B$2:$B$4</c:f>
              <c:numCache>
                <c:formatCode>0.0%</c:formatCode>
                <c:ptCount val="3"/>
                <c:pt idx="0">
                  <c:v>0.48409999999999997</c:v>
                </c:pt>
                <c:pt idx="1">
                  <c:v>0.1052</c:v>
                </c:pt>
                <c:pt idx="2">
                  <c:v>0.36509999999999998</c:v>
                </c:pt>
              </c:numCache>
            </c:numRef>
          </c:val>
          <c:extLst>
            <c:ext xmlns:c16="http://schemas.microsoft.com/office/drawing/2014/chart" uri="{C3380CC4-5D6E-409C-BE32-E72D297353CC}">
              <c16:uniqueId val="{00000000-976D-EF4B-9E78-98062DC719FA}"/>
            </c:ext>
          </c:extLst>
        </c:ser>
        <c:ser>
          <c:idx val="1"/>
          <c:order val="1"/>
          <c:tx>
            <c:strRef>
              <c:f>Sheet1!$C$1</c:f>
              <c:strCache>
                <c:ptCount val="1"/>
                <c:pt idx="0">
                  <c:v>25-May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cook LESS from scratch</c:v>
                </c:pt>
                <c:pt idx="2">
                  <c:v>Yes I'll cook MORE from scratch</c:v>
                </c:pt>
              </c:strCache>
            </c:strRef>
          </c:cat>
          <c:val>
            <c:numRef>
              <c:f>Sheet1!$C$2:$C$4</c:f>
              <c:numCache>
                <c:formatCode>0.0%</c:formatCode>
                <c:ptCount val="3"/>
                <c:pt idx="0">
                  <c:v>0.40910000000000002</c:v>
                </c:pt>
                <c:pt idx="1">
                  <c:v>0.1225</c:v>
                </c:pt>
                <c:pt idx="2">
                  <c:v>0.43680000000000002</c:v>
                </c:pt>
              </c:numCache>
            </c:numRef>
          </c:val>
          <c:extLst>
            <c:ext xmlns:c16="http://schemas.microsoft.com/office/drawing/2014/chart" uri="{C3380CC4-5D6E-409C-BE32-E72D297353CC}">
              <c16:uniqueId val="{00000000-BF4E-5049-BA32-D54770514A52}"/>
            </c:ext>
          </c:extLst>
        </c:ser>
        <c:ser>
          <c:idx val="2"/>
          <c:order val="2"/>
          <c:tx>
            <c:strRef>
              <c:f>Sheet1!$D$1</c:f>
              <c:strCache>
                <c:ptCount val="1"/>
                <c:pt idx="0">
                  <c:v>1-Jun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cook LESS from scratch</c:v>
                </c:pt>
                <c:pt idx="2">
                  <c:v>Yes I'll cook MORE from scratch</c:v>
                </c:pt>
              </c:strCache>
            </c:strRef>
          </c:cat>
          <c:val>
            <c:numRef>
              <c:f>Sheet1!$D$2:$D$4</c:f>
              <c:numCache>
                <c:formatCode>0.0%</c:formatCode>
                <c:ptCount val="3"/>
                <c:pt idx="0">
                  <c:v>0.40589999999999998</c:v>
                </c:pt>
                <c:pt idx="1">
                  <c:v>0.1109</c:v>
                </c:pt>
                <c:pt idx="2">
                  <c:v>0.44159999999999999</c:v>
                </c:pt>
              </c:numCache>
            </c:numRef>
          </c:val>
          <c:extLst>
            <c:ext xmlns:c16="http://schemas.microsoft.com/office/drawing/2014/chart" uri="{C3380CC4-5D6E-409C-BE32-E72D297353CC}">
              <c16:uniqueId val="{00000000-8E54-DE45-9F71-1C3D2F1D1A85}"/>
            </c:ext>
          </c:extLst>
        </c:ser>
        <c:ser>
          <c:idx val="3"/>
          <c:order val="3"/>
          <c:tx>
            <c:strRef>
              <c:f>Sheet1!$E$1</c:f>
              <c:strCache>
                <c:ptCount val="1"/>
                <c:pt idx="0">
                  <c:v>8-Jun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No it won't change</c:v>
                </c:pt>
                <c:pt idx="1">
                  <c:v>Yes I'll cook LESS from scratch</c:v>
                </c:pt>
                <c:pt idx="2">
                  <c:v>Yes I'll cook MORE from scratch</c:v>
                </c:pt>
              </c:strCache>
            </c:strRef>
          </c:cat>
          <c:val>
            <c:numRef>
              <c:f>Sheet1!$E$2:$E$4</c:f>
              <c:numCache>
                <c:formatCode>0.0%</c:formatCode>
                <c:ptCount val="3"/>
                <c:pt idx="0">
                  <c:v>0.4103</c:v>
                </c:pt>
                <c:pt idx="1">
                  <c:v>0.1026</c:v>
                </c:pt>
                <c:pt idx="2">
                  <c:v>0.42409999999999998</c:v>
                </c:pt>
              </c:numCache>
            </c:numRef>
          </c:val>
          <c:extLst>
            <c:ext xmlns:c16="http://schemas.microsoft.com/office/drawing/2014/chart" uri="{C3380CC4-5D6E-409C-BE32-E72D297353CC}">
              <c16:uniqueId val="{00000000-0EA3-F148-BAB6-B2C38481C992}"/>
            </c:ext>
          </c:extLst>
        </c:ser>
        <c:dLbls>
          <c:showLegendKey val="0"/>
          <c:showVal val="0"/>
          <c:showCatName val="0"/>
          <c:showSerName val="0"/>
          <c:showPercent val="0"/>
          <c:showBubbleSize val="0"/>
        </c:dLbls>
        <c:gapWidth val="219"/>
        <c:overlap val="-27"/>
        <c:axId val="2059200128"/>
        <c:axId val="2115694624"/>
      </c:barChart>
      <c:catAx>
        <c:axId val="205920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115694624"/>
        <c:crosses val="autoZero"/>
        <c:auto val="1"/>
        <c:lblAlgn val="ctr"/>
        <c:lblOffset val="100"/>
        <c:noMultiLvlLbl val="0"/>
      </c:catAx>
      <c:valAx>
        <c:axId val="21156946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crossAx val="2059200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F6CCEC-77BD-3146-BB05-A563261129DA}" type="datetimeFigureOut">
              <a:rPr lang="en-US" smtClean="0"/>
              <a:t>6/22/2020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6F9681-B948-EC4A-9ACD-47F00C5CAEBF}" type="slidenum">
              <a:rPr lang="en-US" smtClean="0"/>
              <a:t>‹#›</a:t>
            </a:fld>
            <a:endParaRPr lang="en-US"/>
          </a:p>
        </p:txBody>
      </p:sp>
    </p:spTree>
    <p:extLst>
      <p:ext uri="{BB962C8B-B14F-4D97-AF65-F5344CB8AC3E}">
        <p14:creationId xmlns:p14="http://schemas.microsoft.com/office/powerpoint/2010/main" val="338070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RS" dirty="0"/>
          </a:p>
        </p:txBody>
      </p:sp>
      <p:sp>
        <p:nvSpPr>
          <p:cNvPr id="4" name="Slide Number Placeholder 3"/>
          <p:cNvSpPr>
            <a:spLocks noGrp="1"/>
          </p:cNvSpPr>
          <p:nvPr>
            <p:ph type="sldNum" sz="quarter" idx="5"/>
          </p:nvPr>
        </p:nvSpPr>
        <p:spPr/>
        <p:txBody>
          <a:bodyPr/>
          <a:lstStyle/>
          <a:p>
            <a:fld id="{506F9681-B948-EC4A-9ACD-47F00C5CAEBF}" type="slidenum">
              <a:rPr lang="en-US" smtClean="0"/>
              <a:t>2</a:t>
            </a:fld>
            <a:endParaRPr lang="en-US"/>
          </a:p>
        </p:txBody>
      </p:sp>
    </p:spTree>
    <p:extLst>
      <p:ext uri="{BB962C8B-B14F-4D97-AF65-F5344CB8AC3E}">
        <p14:creationId xmlns:p14="http://schemas.microsoft.com/office/powerpoint/2010/main" val="2032053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mailto:hello@vypr.it"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hyperlink" Target="http://vyprclients.com/weekly-covid19-uk-shopping-report/"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6A79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C12A3BD-329E-4F43-8605-94AA65873630}"/>
              </a:ext>
            </a:extLst>
          </p:cNvPr>
          <p:cNvSpPr/>
          <p:nvPr userDrawn="1"/>
        </p:nvSpPr>
        <p:spPr>
          <a:xfrm>
            <a:off x="7288306" y="1452282"/>
            <a:ext cx="4760259" cy="2796989"/>
          </a:xfrm>
          <a:prstGeom prst="rect">
            <a:avLst/>
          </a:prstGeom>
          <a:solidFill>
            <a:srgbClr val="46A7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5DC5BCD-A426-5D4E-AD99-1C8C80F39F73}"/>
              </a:ext>
            </a:extLst>
          </p:cNvPr>
          <p:cNvSpPr>
            <a:spLocks noGrp="1"/>
          </p:cNvSpPr>
          <p:nvPr>
            <p:ph type="subTitle" idx="1" hasCustomPrompt="1"/>
          </p:nvPr>
        </p:nvSpPr>
        <p:spPr>
          <a:xfrm>
            <a:off x="1331258" y="4128247"/>
            <a:ext cx="4204447" cy="911693"/>
          </a:xfrm>
          <a:solidFill>
            <a:srgbClr val="46A792"/>
          </a:solidFill>
        </p:spPr>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GB" sz="1800" b="0" i="0" kern="1200" smtClean="0">
                <a:solidFill>
                  <a:schemeClr val="bg1"/>
                </a:solidFill>
                <a:effectLst/>
                <a:latin typeface="Montserra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sz="3200" b="0" i="0" kern="1200" dirty="0" err="1">
                <a:solidFill>
                  <a:schemeClr val="bg1"/>
                </a:solidFill>
                <a:effectLst/>
                <a:latin typeface="Montserrat" pitchFamily="2" charset="77"/>
                <a:ea typeface="+mn-ea"/>
                <a:cs typeface="+mn-cs"/>
              </a:rPr>
              <a:t>publishd</a:t>
            </a:r>
            <a:r>
              <a:rPr lang="en-GB" sz="3200" b="0" i="0" kern="1200" dirty="0">
                <a:solidFill>
                  <a:schemeClr val="bg1"/>
                </a:solidFill>
                <a:effectLst/>
                <a:latin typeface="Montserrat" pitchFamily="2" charset="77"/>
                <a:ea typeface="+mn-ea"/>
                <a:cs typeface="+mn-cs"/>
              </a:rPr>
              <a:t> on DATE for week </a:t>
            </a:r>
            <a:r>
              <a:rPr lang="en-GB" sz="3200" b="0" i="0" kern="1200" dirty="0" err="1">
                <a:solidFill>
                  <a:schemeClr val="bg1"/>
                </a:solidFill>
                <a:effectLst/>
                <a:latin typeface="Montserrat" pitchFamily="2" charset="77"/>
                <a:ea typeface="+mn-ea"/>
                <a:cs typeface="+mn-cs"/>
              </a:rPr>
              <a:t>num</a:t>
            </a:r>
            <a:r>
              <a:rPr lang="en-GB" sz="3200" b="0" i="0" kern="1200" dirty="0">
                <a:solidFill>
                  <a:schemeClr val="bg1"/>
                </a:solidFill>
                <a:effectLst/>
                <a:latin typeface="Montserrat" pitchFamily="2" charset="77"/>
                <a:ea typeface="+mn-ea"/>
                <a:cs typeface="+mn-cs"/>
              </a:rPr>
              <a:t> X</a:t>
            </a:r>
            <a:endParaRPr lang="en-US" sz="3200" dirty="0">
              <a:solidFill>
                <a:schemeClr val="bg1"/>
              </a:solidFill>
              <a:latin typeface="Montserrat" pitchFamily="2" charset="77"/>
            </a:endParaRPr>
          </a:p>
          <a:p>
            <a:endParaRPr kumimoji="0" lang="en-GB" sz="3200" b="0" i="0" u="none" strike="noStrike" kern="1200" cap="none" spc="0" normalizeH="0" baseline="0" noProof="0" dirty="0">
              <a:ln>
                <a:noFill/>
              </a:ln>
              <a:solidFill>
                <a:prstClr val="white"/>
              </a:solidFill>
              <a:effectLst/>
              <a:uLnTx/>
              <a:uFillTx/>
              <a:latin typeface="Montserrat" pitchFamily="2" charset="77"/>
              <a:ea typeface="+mj-ea"/>
              <a:cs typeface="+mj-cs"/>
            </a:endParaRPr>
          </a:p>
        </p:txBody>
      </p:sp>
      <p:sp>
        <p:nvSpPr>
          <p:cNvPr id="8" name="Subtitle 2">
            <a:extLst>
              <a:ext uri="{FF2B5EF4-FFF2-40B4-BE49-F238E27FC236}">
                <a16:creationId xmlns:a16="http://schemas.microsoft.com/office/drawing/2014/main" id="{48393B06-C186-3942-B749-5AC706CCCD3B}"/>
              </a:ext>
            </a:extLst>
          </p:cNvPr>
          <p:cNvSpPr txBox="1">
            <a:spLocks/>
          </p:cNvSpPr>
          <p:nvPr userDrawn="1"/>
        </p:nvSpPr>
        <p:spPr>
          <a:xfrm>
            <a:off x="5342964" y="5181600"/>
            <a:ext cx="3926542" cy="521728"/>
          </a:xfrm>
          <a:prstGeom prst="rect">
            <a:avLst/>
          </a:prstGeom>
        </p:spPr>
        <p:txBody>
          <a:bodyPr vert="horz" lIns="91440" tIns="45720" rIns="91440" bIns="45720" rtlCol="0">
            <a:norm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kern="1200" baseline="30000">
                <a:solidFill>
                  <a:schemeClr val="tx1"/>
                </a:solidFill>
                <a:latin typeface="Lato" panose="020F0502020204030203" pitchFamily="34" charset="0"/>
                <a:ea typeface="Lato" panose="020F0502020204030203" pitchFamily="34" charset="0"/>
                <a:cs typeface="Lato" panose="020F050202020403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baseline="0" dirty="0">
                <a:solidFill>
                  <a:prstClr val="white"/>
                </a:solidFill>
                <a:latin typeface="Montserrat" pitchFamily="2" charset="77"/>
                <a:ea typeface="+mj-ea"/>
                <a:cs typeface="+mj-cs"/>
              </a:rPr>
              <a:t>Powered by </a:t>
            </a:r>
            <a:endParaRPr lang="en-US" sz="1600" dirty="0"/>
          </a:p>
        </p:txBody>
      </p:sp>
      <p:pic>
        <p:nvPicPr>
          <p:cNvPr id="9" name="Picture 8">
            <a:extLst>
              <a:ext uri="{FF2B5EF4-FFF2-40B4-BE49-F238E27FC236}">
                <a16:creationId xmlns:a16="http://schemas.microsoft.com/office/drawing/2014/main" id="{D783B6F6-5A25-E040-85E5-45813131CF37}"/>
              </a:ext>
            </a:extLst>
          </p:cNvPr>
          <p:cNvPicPr>
            <a:picLocks noChangeAspect="1"/>
          </p:cNvPicPr>
          <p:nvPr userDrawn="1"/>
        </p:nvPicPr>
        <p:blipFill>
          <a:blip r:embed="rId2"/>
          <a:stretch>
            <a:fillRect/>
          </a:stretch>
        </p:blipFill>
        <p:spPr>
          <a:xfrm>
            <a:off x="8217890" y="4518212"/>
            <a:ext cx="2831110" cy="1185116"/>
          </a:xfrm>
          <a:prstGeom prst="rect">
            <a:avLst/>
          </a:prstGeom>
        </p:spPr>
      </p:pic>
      <p:sp>
        <p:nvSpPr>
          <p:cNvPr id="12" name="TextBox 11">
            <a:extLst>
              <a:ext uri="{FF2B5EF4-FFF2-40B4-BE49-F238E27FC236}">
                <a16:creationId xmlns:a16="http://schemas.microsoft.com/office/drawing/2014/main" id="{F540F2D4-3D17-8349-A2F3-9922F989CC68}"/>
              </a:ext>
            </a:extLst>
          </p:cNvPr>
          <p:cNvSpPr txBox="1"/>
          <p:nvPr userDrawn="1"/>
        </p:nvSpPr>
        <p:spPr>
          <a:xfrm>
            <a:off x="1129553" y="1452282"/>
            <a:ext cx="10246659" cy="707886"/>
          </a:xfrm>
          <a:prstGeom prst="rect">
            <a:avLst/>
          </a:prstGeom>
          <a:solidFill>
            <a:srgbClr val="46A792"/>
          </a:solidFill>
        </p:spPr>
        <p:txBody>
          <a:bodyPr wrap="square" rtlCol="0">
            <a:spAutoFit/>
          </a:bodyPr>
          <a:lstStyle/>
          <a:p>
            <a:r>
              <a:rPr lang="en-US" sz="4000" dirty="0">
                <a:solidFill>
                  <a:schemeClr val="bg1"/>
                </a:solidFill>
                <a:latin typeface="Montserrat" pitchFamily="2" charset="77"/>
              </a:rPr>
              <a:t>COVID-19 Consumer Impact Tracker</a:t>
            </a:r>
          </a:p>
        </p:txBody>
      </p:sp>
    </p:spTree>
    <p:extLst>
      <p:ext uri="{BB962C8B-B14F-4D97-AF65-F5344CB8AC3E}">
        <p14:creationId xmlns:p14="http://schemas.microsoft.com/office/powerpoint/2010/main" val="266832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EF21B50-5854-374A-A11C-3FE0866D58D0}"/>
              </a:ext>
            </a:extLst>
          </p:cNvPr>
          <p:cNvSpPr>
            <a:spLocks noGrp="1"/>
          </p:cNvSpPr>
          <p:nvPr>
            <p:ph type="title" hasCustomPrompt="1"/>
          </p:nvPr>
        </p:nvSpPr>
        <p:spPr>
          <a:xfrm>
            <a:off x="0" y="1"/>
            <a:ext cx="12192000" cy="1062317"/>
          </a:xfrm>
          <a:solidFill>
            <a:srgbClr val="46A792"/>
          </a:solidFill>
        </p:spPr>
        <p:txBody>
          <a:bodyPr>
            <a:normAutofit/>
          </a:bodyPr>
          <a:lstStyle>
            <a:lvl1pPr>
              <a:defRPr sz="3200">
                <a:solidFill>
                  <a:schemeClr val="bg1"/>
                </a:solidFill>
                <a:latin typeface="Montserrat" pitchFamily="2" charset="77"/>
              </a:defRPr>
            </a:lvl1pPr>
          </a:lstStyle>
          <a:p>
            <a:r>
              <a:rPr lang="en-GB" dirty="0"/>
              <a:t>Contents</a:t>
            </a:r>
            <a:endParaRPr lang="en-US" dirty="0"/>
          </a:p>
        </p:txBody>
      </p:sp>
      <p:sp>
        <p:nvSpPr>
          <p:cNvPr id="9" name="Chart Placeholder 8">
            <a:extLst>
              <a:ext uri="{FF2B5EF4-FFF2-40B4-BE49-F238E27FC236}">
                <a16:creationId xmlns:a16="http://schemas.microsoft.com/office/drawing/2014/main" id="{C004C634-C85A-FA43-BD99-8B98E316C3E8}"/>
              </a:ext>
            </a:extLst>
          </p:cNvPr>
          <p:cNvSpPr>
            <a:spLocks noGrp="1"/>
          </p:cNvSpPr>
          <p:nvPr>
            <p:ph type="chart" sz="quarter" idx="13"/>
          </p:nvPr>
        </p:nvSpPr>
        <p:spPr>
          <a:xfrm>
            <a:off x="390525" y="1425575"/>
            <a:ext cx="11469688" cy="4460875"/>
          </a:xfrm>
        </p:spPr>
        <p:txBody>
          <a:bodyPr/>
          <a:lstStyle/>
          <a:p>
            <a:endParaRPr lang="en-US" dirty="0"/>
          </a:p>
        </p:txBody>
      </p:sp>
      <p:sp>
        <p:nvSpPr>
          <p:cNvPr id="10" name="Date Placeholder 9">
            <a:extLst>
              <a:ext uri="{FF2B5EF4-FFF2-40B4-BE49-F238E27FC236}">
                <a16:creationId xmlns:a16="http://schemas.microsoft.com/office/drawing/2014/main" id="{15831310-3C0C-E648-A495-41832F32E114}"/>
              </a:ext>
            </a:extLst>
          </p:cNvPr>
          <p:cNvSpPr>
            <a:spLocks noGrp="1"/>
          </p:cNvSpPr>
          <p:nvPr>
            <p:ph type="dt" sz="half" idx="14"/>
          </p:nvPr>
        </p:nvSpPr>
        <p:spPr>
          <a:xfrm>
            <a:off x="390525" y="6067144"/>
            <a:ext cx="8717280" cy="365125"/>
          </a:xfrm>
        </p:spPr>
        <p:txBody>
          <a:bodyPr/>
          <a:lstStyle/>
          <a:p>
            <a:endParaRPr lang="en-US" dirty="0"/>
          </a:p>
        </p:txBody>
      </p:sp>
      <p:sp>
        <p:nvSpPr>
          <p:cNvPr id="11" name="Footer Placeholder 10">
            <a:extLst>
              <a:ext uri="{FF2B5EF4-FFF2-40B4-BE49-F238E27FC236}">
                <a16:creationId xmlns:a16="http://schemas.microsoft.com/office/drawing/2014/main" id="{21B5204F-F171-4A4A-B156-996561A250E7}"/>
              </a:ext>
            </a:extLst>
          </p:cNvPr>
          <p:cNvSpPr>
            <a:spLocks noGrp="1"/>
          </p:cNvSpPr>
          <p:nvPr>
            <p:ph type="ftr" sz="quarter" idx="15"/>
          </p:nvPr>
        </p:nvSpPr>
        <p:spPr>
          <a:xfrm>
            <a:off x="385762" y="6394311"/>
            <a:ext cx="8717280" cy="365125"/>
          </a:xfrm>
        </p:spPr>
        <p:txBody>
          <a:bodyPr/>
          <a:lstStyle/>
          <a:p>
            <a:endParaRPr lang="en-US" dirty="0"/>
          </a:p>
        </p:txBody>
      </p:sp>
      <p:sp>
        <p:nvSpPr>
          <p:cNvPr id="12" name="Slide Number Placeholder 11">
            <a:extLst>
              <a:ext uri="{FF2B5EF4-FFF2-40B4-BE49-F238E27FC236}">
                <a16:creationId xmlns:a16="http://schemas.microsoft.com/office/drawing/2014/main" id="{55B90C0B-0704-974D-BC20-FFB07F5FFC38}"/>
              </a:ext>
            </a:extLst>
          </p:cNvPr>
          <p:cNvSpPr>
            <a:spLocks noGrp="1"/>
          </p:cNvSpPr>
          <p:nvPr>
            <p:ph type="sldNum" sz="quarter" idx="16"/>
          </p:nvPr>
        </p:nvSpPr>
        <p:spPr>
          <a:xfrm>
            <a:off x="9112568" y="6213617"/>
            <a:ext cx="2561272" cy="365125"/>
          </a:xfrm>
        </p:spPr>
        <p:txBody>
          <a:bodyPr/>
          <a:lstStyle/>
          <a:p>
            <a:r>
              <a:rPr lang="en-US" dirty="0"/>
              <a:t>Based on XX nationally-representative responses obtained on</a:t>
            </a:r>
          </a:p>
        </p:txBody>
      </p:sp>
    </p:spTree>
    <p:extLst>
      <p:ext uri="{BB962C8B-B14F-4D97-AF65-F5344CB8AC3E}">
        <p14:creationId xmlns:p14="http://schemas.microsoft.com/office/powerpoint/2010/main" val="90353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EF21B50-5854-374A-A11C-3FE0866D58D0}"/>
              </a:ext>
            </a:extLst>
          </p:cNvPr>
          <p:cNvSpPr>
            <a:spLocks noGrp="1"/>
          </p:cNvSpPr>
          <p:nvPr>
            <p:ph type="title" hasCustomPrompt="1"/>
          </p:nvPr>
        </p:nvSpPr>
        <p:spPr>
          <a:xfrm>
            <a:off x="0" y="2"/>
            <a:ext cx="12192000" cy="685046"/>
          </a:xfrm>
          <a:solidFill>
            <a:srgbClr val="46A792"/>
          </a:solidFill>
        </p:spPr>
        <p:txBody>
          <a:bodyPr>
            <a:normAutofit/>
          </a:bodyPr>
          <a:lstStyle>
            <a:lvl1pPr>
              <a:defRPr sz="3200">
                <a:solidFill>
                  <a:schemeClr val="bg1"/>
                </a:solidFill>
                <a:latin typeface="Montserrat" pitchFamily="2" charset="77"/>
              </a:defRPr>
            </a:lvl1pPr>
          </a:lstStyle>
          <a:p>
            <a:r>
              <a:rPr lang="en-GB" dirty="0"/>
              <a:t>Contents</a:t>
            </a:r>
            <a:endParaRPr lang="en-US" dirty="0"/>
          </a:p>
        </p:txBody>
      </p:sp>
      <p:sp>
        <p:nvSpPr>
          <p:cNvPr id="11" name="TextBox 10">
            <a:extLst>
              <a:ext uri="{FF2B5EF4-FFF2-40B4-BE49-F238E27FC236}">
                <a16:creationId xmlns:a16="http://schemas.microsoft.com/office/drawing/2014/main" id="{096BA3EB-ADD6-CE44-844E-00FF40CC2FDF}"/>
              </a:ext>
            </a:extLst>
          </p:cNvPr>
          <p:cNvSpPr txBox="1"/>
          <p:nvPr userDrawn="1"/>
        </p:nvSpPr>
        <p:spPr>
          <a:xfrm>
            <a:off x="139783" y="732359"/>
            <a:ext cx="11882718" cy="83099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Lato" panose="020F0502020204030203" pitchFamily="34" charset="0"/>
                <a:ea typeface="Lato" panose="020F0502020204030203" pitchFamily="34" charset="0"/>
                <a:cs typeface="Lato" panose="020F0502020204030203" pitchFamily="34" charset="0"/>
              </a:rPr>
              <a:t>Vypr's</a:t>
            </a:r>
            <a:r>
              <a:rPr lang="en-US" sz="1600" dirty="0">
                <a:latin typeface="Lato" panose="020F0502020204030203" pitchFamily="34" charset="0"/>
                <a:ea typeface="Lato" panose="020F0502020204030203" pitchFamily="34" charset="0"/>
                <a:cs typeface="Lato" panose="020F0502020204030203" pitchFamily="34" charset="0"/>
              </a:rPr>
              <a:t> COVID-19 Consumer Impact Tracker aims to measure the effect of Coronavirus on consumer lifestyle, shopping, spending, and attitudes. We track fourteen metrics each week, asking 500 nationally-representative UK consumers how their </a:t>
            </a:r>
            <a:r>
              <a:rPr lang="en-US" sz="1600" dirty="0" err="1">
                <a:latin typeface="Lato" panose="020F0502020204030203" pitchFamily="34" charset="0"/>
                <a:ea typeface="Lato" panose="020F0502020204030203" pitchFamily="34" charset="0"/>
                <a:cs typeface="Lato" panose="020F0502020204030203" pitchFamily="34" charset="0"/>
              </a:rPr>
              <a:t>behaviour</a:t>
            </a:r>
            <a:r>
              <a:rPr lang="en-US" sz="1600" dirty="0">
                <a:latin typeface="Lato" panose="020F0502020204030203" pitchFamily="34" charset="0"/>
                <a:ea typeface="Lato" panose="020F0502020204030203" pitchFamily="34" charset="0"/>
                <a:cs typeface="Lato" panose="020F0502020204030203" pitchFamily="34" charset="0"/>
              </a:rPr>
              <a:t> is changing. By gathering this data over time you can gauge the impact of the crisis on product and market performance. </a:t>
            </a:r>
          </a:p>
        </p:txBody>
      </p:sp>
      <p:graphicFrame>
        <p:nvGraphicFramePr>
          <p:cNvPr id="13" name="Table 12">
            <a:extLst>
              <a:ext uri="{FF2B5EF4-FFF2-40B4-BE49-F238E27FC236}">
                <a16:creationId xmlns:a16="http://schemas.microsoft.com/office/drawing/2014/main" id="{FF480E07-8F91-1C44-8525-3A9ADF3DC43E}"/>
              </a:ext>
            </a:extLst>
          </p:cNvPr>
          <p:cNvGraphicFramePr>
            <a:graphicFrameLocks noGrp="1"/>
          </p:cNvGraphicFramePr>
          <p:nvPr userDrawn="1">
            <p:extLst>
              <p:ext uri="{D42A27DB-BD31-4B8C-83A1-F6EECF244321}">
                <p14:modId xmlns:p14="http://schemas.microsoft.com/office/powerpoint/2010/main" val="488770878"/>
              </p:ext>
            </p:extLst>
          </p:nvPr>
        </p:nvGraphicFramePr>
        <p:xfrm>
          <a:off x="165846" y="1610667"/>
          <a:ext cx="11860308" cy="5182095"/>
        </p:xfrm>
        <a:graphic>
          <a:graphicData uri="http://schemas.openxmlformats.org/drawingml/2006/table">
            <a:tbl>
              <a:tblPr bandRow="1">
                <a:tableStyleId>{9D7B26C5-4107-4FEC-AEDC-1716B250A1EF}</a:tableStyleId>
              </a:tblPr>
              <a:tblGrid>
                <a:gridCol w="484096">
                  <a:extLst>
                    <a:ext uri="{9D8B030D-6E8A-4147-A177-3AD203B41FA5}">
                      <a16:colId xmlns:a16="http://schemas.microsoft.com/office/drawing/2014/main" val="2032578122"/>
                    </a:ext>
                  </a:extLst>
                </a:gridCol>
                <a:gridCol w="5446058">
                  <a:extLst>
                    <a:ext uri="{9D8B030D-6E8A-4147-A177-3AD203B41FA5}">
                      <a16:colId xmlns:a16="http://schemas.microsoft.com/office/drawing/2014/main" val="1714088237"/>
                    </a:ext>
                  </a:extLst>
                </a:gridCol>
                <a:gridCol w="578224">
                  <a:extLst>
                    <a:ext uri="{9D8B030D-6E8A-4147-A177-3AD203B41FA5}">
                      <a16:colId xmlns:a16="http://schemas.microsoft.com/office/drawing/2014/main" val="2442918512"/>
                    </a:ext>
                  </a:extLst>
                </a:gridCol>
                <a:gridCol w="5351930">
                  <a:extLst>
                    <a:ext uri="{9D8B030D-6E8A-4147-A177-3AD203B41FA5}">
                      <a16:colId xmlns:a16="http://schemas.microsoft.com/office/drawing/2014/main" val="3404101594"/>
                    </a:ext>
                  </a:extLst>
                </a:gridCol>
              </a:tblGrid>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a:t>
                      </a:r>
                    </a:p>
                  </a:txBody>
                  <a:tcPr anchor="ctr">
                    <a:lnR>
                      <a:noFill/>
                    </a:lnR>
                    <a:lnT w="12700" cap="flat" cmpd="sng" algn="ctr">
                      <a:solidFill>
                        <a:schemeClr val="tx1"/>
                      </a:solidFill>
                      <a:prstDash val="solid"/>
                      <a:round/>
                      <a:headEnd type="none" w="med" len="med"/>
                      <a:tailEnd type="none" w="med" len="med"/>
                    </a:lnT>
                    <a:lnB w="12700" cmpd="sng">
                      <a:noFill/>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Lifestyle Changes</a:t>
                      </a:r>
                    </a:p>
                  </a:txBody>
                  <a:tcPr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0000"/>
                      </a:schemeClr>
                    </a:solid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9</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mpd="sng">
                      <a:noFill/>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lnT w="12700" cap="flat" cmpd="sng" algn="ctr">
                      <a:solidFill>
                        <a:schemeClr val="tx1"/>
                      </a:solidFill>
                      <a:prstDash val="solid"/>
                      <a:round/>
                      <a:headEnd type="none" w="med" len="med"/>
                      <a:tailEnd type="none" w="med" len="med"/>
                    </a:lnT>
                    <a:lnB w="12700" cmpd="sng">
                      <a:noFill/>
                    </a:lnB>
                    <a:noFill/>
                  </a:tcPr>
                </a:tc>
                <a:extLst>
                  <a:ext uri="{0D108BD9-81ED-4DB2-BD59-A6C34878D82A}">
                    <a16:rowId xmlns:a16="http://schemas.microsoft.com/office/drawing/2014/main" val="2767547350"/>
                  </a:ext>
                </a:extLst>
              </a:tr>
              <a:tr h="309225">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Work Patterns</a:t>
                      </a:r>
                    </a:p>
                  </a:txBody>
                  <a:tcPr anchor="ctr">
                    <a:lnL>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lumMod val="90000"/>
                      </a:schemeClr>
                    </a:solidFill>
                  </a:tcPr>
                </a:tc>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Home Cooking</a:t>
                      </a:r>
                    </a:p>
                  </a:txBody>
                  <a:tcPr anchor="ctr">
                    <a:lnT w="12700" cap="flat" cmpd="sng" algn="ctr">
                      <a:noFill/>
                      <a:prstDash val="solid"/>
                      <a:round/>
                      <a:headEnd type="none" w="med" len="med"/>
                      <a:tailEnd type="none" w="med" len="med"/>
                    </a:lnT>
                    <a:lnB w="12700" cmpd="sng">
                      <a:noFill/>
                    </a:lnB>
                    <a:noFill/>
                  </a:tcPr>
                </a:tc>
                <a:extLst>
                  <a:ext uri="{0D108BD9-81ED-4DB2-BD59-A6C34878D82A}">
                    <a16:rowId xmlns:a16="http://schemas.microsoft.com/office/drawing/2014/main" val="371789354"/>
                  </a:ext>
                </a:extLst>
              </a:tr>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2</a:t>
                      </a:r>
                    </a:p>
                  </a:txBody>
                  <a:tcPr anchor="ctr">
                    <a:lnL>
                      <a:noFill/>
                    </a:lnL>
                    <a:lnR>
                      <a:noFill/>
                    </a:lnR>
                    <a:lnT w="12700" cmpd="sng">
                      <a:noFill/>
                    </a:lnT>
                    <a:lnB>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Lifestyle Changes</a:t>
                      </a:r>
                    </a:p>
                  </a:txBody>
                  <a:tcPr anchor="ctr">
                    <a:lnL>
                      <a:noFill/>
                    </a:lnL>
                    <a:lnR w="12700" cap="flat" cmpd="sng" algn="ctr">
                      <a:solidFill>
                        <a:schemeClr val="tx1"/>
                      </a:solidFill>
                      <a:prstDash val="solid"/>
                      <a:round/>
                      <a:headEnd type="none" w="med" len="med"/>
                      <a:tailEnd type="none" w="med" len="med"/>
                    </a:lnR>
                    <a:lnT w="12700" cmpd="sng">
                      <a:noFill/>
                    </a:lnT>
                    <a:no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10</a:t>
                      </a:r>
                    </a:p>
                  </a:txBody>
                  <a:tcPr anchor="ctr">
                    <a:lnL w="12700" cap="flat" cmpd="sng" algn="ctr">
                      <a:solidFill>
                        <a:schemeClr val="tx1"/>
                      </a:solidFill>
                      <a:prstDash val="solid"/>
                      <a:round/>
                      <a:headEnd type="none" w="med" len="med"/>
                      <a:tailEnd type="none" w="med" len="med"/>
                    </a:lnL>
                    <a:lnR>
                      <a:noFill/>
                    </a:lnR>
                    <a:lnT w="12700" cmpd="sng">
                      <a:noFill/>
                    </a:lnT>
                    <a:lnB>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lnL>
                      <a:noFill/>
                    </a:lnL>
                    <a:lnR>
                      <a:noFill/>
                    </a:lnR>
                    <a:lnT w="12700" cmpd="sng">
                      <a:noFill/>
                    </a:lnT>
                    <a:lnB>
                      <a:noFill/>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512204129"/>
                  </a:ext>
                </a:extLst>
              </a:tr>
              <a:tr h="309225">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Social Isolation</a:t>
                      </a:r>
                    </a:p>
                  </a:txBody>
                  <a:tcPr anchor="ctr">
                    <a:lnL>
                      <a:noFill/>
                    </a:lnL>
                    <a:lnR w="12700" cap="flat" cmpd="sng" algn="ctr">
                      <a:solidFill>
                        <a:schemeClr val="tx1"/>
                      </a:solidFill>
                      <a:prstDash val="solid"/>
                      <a:round/>
                      <a:headEnd type="none" w="med" len="med"/>
                      <a:tailEnd type="none" w="med" len="med"/>
                    </a:lnR>
                    <a:noFill/>
                  </a:tcPr>
                </a:tc>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Bakery Changes</a:t>
                      </a:r>
                    </a:p>
                  </a:txBody>
                  <a:tcPr anchor="ctr">
                    <a:lnL>
                      <a:noFill/>
                    </a:lnL>
                    <a:lnR>
                      <a:noFill/>
                    </a:lnR>
                    <a:lnT w="12700" cmpd="sng">
                      <a:noFill/>
                    </a:lnT>
                    <a:lnB>
                      <a:noFill/>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3791129739"/>
                  </a:ext>
                </a:extLst>
              </a:tr>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3</a:t>
                      </a:r>
                    </a:p>
                  </a:txBody>
                  <a:tcPr anchor="ctr">
                    <a:lnT>
                      <a:noFill/>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Changes in Shopping</a:t>
                      </a:r>
                    </a:p>
                  </a:txBody>
                  <a:tcPr anchor="ctr">
                    <a:lnR w="12700" cap="flat" cmpd="sng" algn="ctr">
                      <a:solidFill>
                        <a:schemeClr val="tx1"/>
                      </a:solidFill>
                      <a:prstDash val="solid"/>
                      <a:round/>
                      <a:headEnd type="none" w="med" len="med"/>
                      <a:tailEnd type="none" w="med" len="med"/>
                    </a:lnR>
                    <a:solidFill>
                      <a:schemeClr val="bg2">
                        <a:lumMod val="90000"/>
                      </a:schemeClr>
                    </a:solid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11</a:t>
                      </a:r>
                    </a:p>
                  </a:txBody>
                  <a:tcPr anchor="ctr">
                    <a:lnL w="12700" cap="flat" cmpd="sng" algn="ctr">
                      <a:solidFill>
                        <a:schemeClr val="tx1"/>
                      </a:solidFill>
                      <a:prstDash val="solid"/>
                      <a:round/>
                      <a:headEnd type="none" w="med" len="med"/>
                      <a:tailEnd type="none" w="med" len="med"/>
                    </a:lnL>
                    <a:lnT>
                      <a:noFill/>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lnT>
                      <a:noFill/>
                    </a:lnT>
                    <a:noFill/>
                  </a:tcPr>
                </a:tc>
                <a:extLst>
                  <a:ext uri="{0D108BD9-81ED-4DB2-BD59-A6C34878D82A}">
                    <a16:rowId xmlns:a16="http://schemas.microsoft.com/office/drawing/2014/main" val="4159443378"/>
                  </a:ext>
                </a:extLst>
              </a:tr>
              <a:tr h="309225">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Increase / Decrease in Long-lasting Foods &amp; Drinks</a:t>
                      </a:r>
                    </a:p>
                  </a:txBody>
                  <a:tcPr anchor="ctr">
                    <a:lnR w="12700" cap="flat" cmpd="sng" algn="ctr">
                      <a:solidFill>
                        <a:schemeClr val="tx1"/>
                      </a:solidFill>
                      <a:prstDash val="solid"/>
                      <a:round/>
                      <a:headEnd type="none" w="med" len="med"/>
                      <a:tailEnd type="none" w="med" len="med"/>
                    </a:lnR>
                    <a:solidFill>
                      <a:schemeClr val="bg2">
                        <a:lumMod val="90000"/>
                      </a:schemeClr>
                    </a:solidFill>
                  </a:tcPr>
                </a:tc>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Takeaway Changes</a:t>
                      </a:r>
                    </a:p>
                  </a:txBody>
                  <a:tcPr anchor="ctr">
                    <a:noFill/>
                  </a:tcPr>
                </a:tc>
                <a:extLst>
                  <a:ext uri="{0D108BD9-81ED-4DB2-BD59-A6C34878D82A}">
                    <a16:rowId xmlns:a16="http://schemas.microsoft.com/office/drawing/2014/main" val="1698364447"/>
                  </a:ext>
                </a:extLst>
              </a:tr>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4</a:t>
                      </a: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Changes in Shopping</a:t>
                      </a:r>
                    </a:p>
                  </a:txBody>
                  <a:tcPr anchor="ctr">
                    <a:lnR w="12700" cap="flat" cmpd="sng" algn="ctr">
                      <a:solidFill>
                        <a:schemeClr val="tx1"/>
                      </a:solidFill>
                      <a:prstDash val="solid"/>
                      <a:round/>
                      <a:headEnd type="none" w="med" len="med"/>
                      <a:tailEnd type="none" w="med" len="med"/>
                    </a:lnR>
                    <a:no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12</a:t>
                      </a:r>
                    </a:p>
                  </a:txBody>
                  <a:tcPr anchor="ctr">
                    <a:lnL w="12700" cap="flat" cmpd="sng" algn="ctr">
                      <a:solidFill>
                        <a:schemeClr val="tx1"/>
                      </a:solidFill>
                      <a:prstDash val="solid"/>
                      <a:round/>
                      <a:headEnd type="none" w="med" len="med"/>
                      <a:tailEnd type="none" w="med" len="med"/>
                    </a:lnL>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solidFill>
                      <a:schemeClr val="bg2">
                        <a:lumMod val="90000"/>
                      </a:schemeClr>
                    </a:solidFill>
                  </a:tcPr>
                </a:tc>
                <a:extLst>
                  <a:ext uri="{0D108BD9-81ED-4DB2-BD59-A6C34878D82A}">
                    <a16:rowId xmlns:a16="http://schemas.microsoft.com/office/drawing/2014/main" val="410494583"/>
                  </a:ext>
                </a:extLst>
              </a:tr>
              <a:tr h="309225">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Increase / Decrease in Fresh Foods &amp; Drinks</a:t>
                      </a:r>
                    </a:p>
                  </a:txBody>
                  <a:tcPr anchor="ctr">
                    <a:lnR w="12700" cap="flat" cmpd="sng" algn="ctr">
                      <a:solidFill>
                        <a:schemeClr val="tx1"/>
                      </a:solidFill>
                      <a:prstDash val="solid"/>
                      <a:round/>
                      <a:headEnd type="none" w="med" len="med"/>
                      <a:tailEnd type="none" w="med" len="med"/>
                    </a:lnR>
                    <a:noFill/>
                  </a:tcPr>
                </a:tc>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Coffee Shop Plans</a:t>
                      </a:r>
                    </a:p>
                  </a:txBody>
                  <a:tcPr anchor="ctr">
                    <a:solidFill>
                      <a:schemeClr val="bg2">
                        <a:lumMod val="90000"/>
                      </a:schemeClr>
                    </a:solidFill>
                  </a:tcPr>
                </a:tc>
                <a:extLst>
                  <a:ext uri="{0D108BD9-81ED-4DB2-BD59-A6C34878D82A}">
                    <a16:rowId xmlns:a16="http://schemas.microsoft.com/office/drawing/2014/main" val="437965772"/>
                  </a:ext>
                </a:extLst>
              </a:tr>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5</a:t>
                      </a: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Changes in Shopping</a:t>
                      </a:r>
                    </a:p>
                  </a:txBody>
                  <a:tcPr anchor="ctr">
                    <a:lnR w="12700" cap="flat" cmpd="sng" algn="ctr">
                      <a:solidFill>
                        <a:schemeClr val="tx1"/>
                      </a:solidFill>
                      <a:prstDash val="solid"/>
                      <a:round/>
                      <a:headEnd type="none" w="med" len="med"/>
                      <a:tailEnd type="none" w="med" len="med"/>
                    </a:lnR>
                    <a:solidFill>
                      <a:schemeClr val="bg2">
                        <a:lumMod val="90000"/>
                      </a:schemeClr>
                    </a:solid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13</a:t>
                      </a:r>
                    </a:p>
                  </a:txBody>
                  <a:tcPr anchor="ctr">
                    <a:lnL w="12700" cap="flat" cmpd="sng" algn="ctr">
                      <a:solidFill>
                        <a:schemeClr val="tx1"/>
                      </a:solidFill>
                      <a:prstDash val="solid"/>
                      <a:round/>
                      <a:headEnd type="none" w="med" len="med"/>
                      <a:tailEnd type="none" w="med" len="med"/>
                    </a:lnL>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noFill/>
                  </a:tcPr>
                </a:tc>
                <a:extLst>
                  <a:ext uri="{0D108BD9-81ED-4DB2-BD59-A6C34878D82A}">
                    <a16:rowId xmlns:a16="http://schemas.microsoft.com/office/drawing/2014/main" val="3700187090"/>
                  </a:ext>
                </a:extLst>
              </a:tr>
              <a:tr h="309225">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Increase / Decrease in Personal Care &amp; OTC</a:t>
                      </a:r>
                    </a:p>
                  </a:txBody>
                  <a:tcPr anchor="ctr">
                    <a:lnR w="12700" cap="flat" cmpd="sng" algn="ctr">
                      <a:solidFill>
                        <a:schemeClr val="tx1"/>
                      </a:solidFill>
                      <a:prstDash val="solid"/>
                      <a:round/>
                      <a:headEnd type="none" w="med" len="med"/>
                      <a:tailEnd type="none" w="med" len="med"/>
                    </a:lnR>
                    <a:solidFill>
                      <a:schemeClr val="bg2">
                        <a:lumMod val="90000"/>
                      </a:schemeClr>
                    </a:solidFill>
                  </a:tcPr>
                </a:tc>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Plastic Packaging</a:t>
                      </a:r>
                    </a:p>
                  </a:txBody>
                  <a:tcPr anchor="ctr">
                    <a:noFill/>
                  </a:tcPr>
                </a:tc>
                <a:extLst>
                  <a:ext uri="{0D108BD9-81ED-4DB2-BD59-A6C34878D82A}">
                    <a16:rowId xmlns:a16="http://schemas.microsoft.com/office/drawing/2014/main" val="794986836"/>
                  </a:ext>
                </a:extLst>
              </a:tr>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6</a:t>
                      </a: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Consumer Attitudes</a:t>
                      </a:r>
                    </a:p>
                  </a:txBody>
                  <a:tcPr anchor="ctr">
                    <a:lnR w="12700" cap="flat" cmpd="sng" algn="ctr">
                      <a:solidFill>
                        <a:schemeClr val="tx1"/>
                      </a:solidFill>
                      <a:prstDash val="solid"/>
                      <a:round/>
                      <a:headEnd type="none" w="med" len="med"/>
                      <a:tailEnd type="none" w="med" len="med"/>
                    </a:lnR>
                    <a:no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14</a:t>
                      </a:r>
                    </a:p>
                  </a:txBody>
                  <a:tcPr anchor="ctr">
                    <a:lnL w="12700" cap="flat" cmpd="sng" algn="ctr">
                      <a:solidFill>
                        <a:schemeClr val="tx1"/>
                      </a:solidFill>
                      <a:prstDash val="solid"/>
                      <a:round/>
                      <a:headEnd type="none" w="med" len="med"/>
                      <a:tailEnd type="none" w="med" len="med"/>
                    </a:lnL>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solidFill>
                      <a:schemeClr val="bg2">
                        <a:lumMod val="90000"/>
                      </a:schemeClr>
                    </a:solidFill>
                  </a:tcPr>
                </a:tc>
                <a:extLst>
                  <a:ext uri="{0D108BD9-81ED-4DB2-BD59-A6C34878D82A}">
                    <a16:rowId xmlns:a16="http://schemas.microsoft.com/office/drawing/2014/main" val="956149695"/>
                  </a:ext>
                </a:extLst>
              </a:tr>
              <a:tr h="309225">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Change in six attitudes</a:t>
                      </a:r>
                    </a:p>
                  </a:txBody>
                  <a:tcPr anchor="ctr">
                    <a:lnR w="12700" cap="flat" cmpd="sng" algn="ctr">
                      <a:solidFill>
                        <a:schemeClr val="tx1"/>
                      </a:solidFill>
                      <a:prstDash val="solid"/>
                      <a:round/>
                      <a:headEnd type="none" w="med" len="med"/>
                      <a:tailEnd type="none" w="med" len="med"/>
                    </a:lnR>
                    <a:noFill/>
                  </a:tcPr>
                </a:tc>
                <a:tc vMerge="1">
                  <a:txBody>
                    <a:bodyPr/>
                    <a:lstStyle/>
                    <a:p>
                      <a:endParaRPr lang="en-US"/>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Refillable Cups</a:t>
                      </a:r>
                    </a:p>
                  </a:txBody>
                  <a:tcPr anchor="ctr">
                    <a:solidFill>
                      <a:schemeClr val="bg2">
                        <a:lumMod val="90000"/>
                      </a:schemeClr>
                    </a:solidFill>
                  </a:tcPr>
                </a:tc>
                <a:extLst>
                  <a:ext uri="{0D108BD9-81ED-4DB2-BD59-A6C34878D82A}">
                    <a16:rowId xmlns:a16="http://schemas.microsoft.com/office/drawing/2014/main" val="196277599"/>
                  </a:ext>
                </a:extLst>
              </a:tr>
              <a:tr h="329359">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7</a:t>
                      </a:r>
                    </a:p>
                  </a:txBody>
                  <a:tcPr anchor="ctr">
                    <a:noFill/>
                  </a:tcPr>
                </a:tc>
                <a:tc>
                  <a:txBody>
                    <a:bodyPr/>
                    <a:lstStyle/>
                    <a:p>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lnR w="12700" cap="flat" cmpd="sng" algn="ctr">
                      <a:solidFill>
                        <a:schemeClr val="tx1"/>
                      </a:solidFill>
                      <a:prstDash val="solid"/>
                      <a:round/>
                      <a:headEnd type="none" w="med" len="med"/>
                      <a:tailEnd type="none" w="med" len="med"/>
                    </a:lnR>
                    <a:solidFill>
                      <a:schemeClr val="bg2">
                        <a:lumMod val="90000"/>
                      </a:schemeClr>
                    </a:solidFill>
                  </a:tcPr>
                </a:tc>
                <a:tc rowSpan="2">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15</a:t>
                      </a:r>
                    </a:p>
                  </a:txBody>
                  <a:tcPr anchor="ctr">
                    <a:lnL w="12700" cap="flat" cmpd="sng" algn="ctr">
                      <a:solidFill>
                        <a:schemeClr val="tx1"/>
                      </a:solidFill>
                      <a:prstDash val="solid"/>
                      <a:round/>
                      <a:headEnd type="none" w="med" len="med"/>
                      <a:tailEnd type="none" w="med" len="med"/>
                    </a:lnL>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latin typeface="Lato" panose="020F0502020204030203" pitchFamily="34" charset="0"/>
                          <a:ea typeface="Lato" panose="020F0502020204030203" pitchFamily="34" charset="0"/>
                          <a:cs typeface="Lato" panose="020F0502020204030203" pitchFamily="34" charset="0"/>
                        </a:rPr>
                        <a:t>Post Lockdown</a:t>
                      </a:r>
                    </a:p>
                  </a:txBody>
                  <a:tcPr anchor="ctr">
                    <a:noFill/>
                  </a:tcPr>
                </a:tc>
                <a:extLst>
                  <a:ext uri="{0D108BD9-81ED-4DB2-BD59-A6C34878D82A}">
                    <a16:rowId xmlns:a16="http://schemas.microsoft.com/office/drawing/2014/main" val="1006545291"/>
                  </a:ext>
                </a:extLst>
              </a:tr>
              <a:tr h="309225">
                <a:tc vMerge="1">
                  <a:txBody>
                    <a:bodyPr/>
                    <a:lstStyle/>
                    <a:p>
                      <a:endParaRPr lang="en-US"/>
                    </a:p>
                  </a:txBody>
                  <a:tcPr/>
                </a:tc>
                <a:tc>
                  <a:txBody>
                    <a:bodyPr/>
                    <a:lstStyle/>
                    <a:p>
                      <a:pPr algn="r"/>
                      <a:r>
                        <a:rPr lang="en-US" sz="1400" b="0" dirty="0">
                          <a:latin typeface="Lato" panose="020F0502020204030203" pitchFamily="34" charset="0"/>
                          <a:ea typeface="Lato" panose="020F0502020204030203" pitchFamily="34" charset="0"/>
                          <a:cs typeface="Lato" panose="020F0502020204030203" pitchFamily="34" charset="0"/>
                        </a:rPr>
                        <a:t>Eating out Plans</a:t>
                      </a:r>
                    </a:p>
                  </a:txBody>
                  <a:tcPr anchor="ctr">
                    <a:lnR w="12700" cap="flat" cmpd="sng" algn="ctr">
                      <a:solidFill>
                        <a:schemeClr val="tx1"/>
                      </a:solidFill>
                      <a:prstDash val="solid"/>
                      <a:round/>
                      <a:headEnd type="none" w="med" len="med"/>
                      <a:tailEnd type="none" w="med" len="med"/>
                    </a:lnR>
                    <a:solidFill>
                      <a:schemeClr val="bg2">
                        <a:lumMod val="90000"/>
                      </a:schemeClr>
                    </a:solidFill>
                  </a:tcPr>
                </a:tc>
                <a:tc vMerge="1">
                  <a:txBody>
                    <a:bodyPr/>
                    <a:lstStyle/>
                    <a:p>
                      <a:endParaRPr lang="en-US"/>
                    </a:p>
                  </a:txBody>
                  <a:tcPr/>
                </a:tc>
                <a:tc>
                  <a:txBody>
                    <a:bodyPr/>
                    <a:lstStyle/>
                    <a:p>
                      <a:pPr algn="r"/>
                      <a:r>
                        <a:rPr lang="en-US" sz="1400" b="0" dirty="0">
                          <a:latin typeface="Lato" panose="020F0502020204030203" pitchFamily="34" charset="0"/>
                          <a:ea typeface="Lato" panose="020F0502020204030203" pitchFamily="34" charset="0"/>
                          <a:cs typeface="Lato" panose="020F0502020204030203" pitchFamily="34" charset="0"/>
                        </a:rPr>
                        <a:t>Supermarket Changes</a:t>
                      </a:r>
                    </a:p>
                  </a:txBody>
                  <a:tcPr anchor="ctr">
                    <a:noFill/>
                  </a:tcPr>
                </a:tc>
                <a:extLst>
                  <a:ext uri="{0D108BD9-81ED-4DB2-BD59-A6C34878D82A}">
                    <a16:rowId xmlns:a16="http://schemas.microsoft.com/office/drawing/2014/main" val="2519350661"/>
                  </a:ext>
                </a:extLst>
              </a:tr>
              <a:tr h="329359">
                <a:tc>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8</a:t>
                      </a:r>
                    </a:p>
                  </a:txBody>
                  <a:tcPr anchor="ctr">
                    <a:noFill/>
                  </a:tcPr>
                </a:tc>
                <a:tc>
                  <a:txBody>
                    <a:bodyPr/>
                    <a:lstStyle/>
                    <a:p>
                      <a:r>
                        <a:rPr lang="en-US" sz="1600" b="0" baseline="0" dirty="0">
                          <a:latin typeface="Lato" panose="020F0502020204030203" pitchFamily="34" charset="0"/>
                          <a:ea typeface="Lato" panose="020F0502020204030203" pitchFamily="34" charset="0"/>
                          <a:cs typeface="Lato" panose="020F0502020204030203" pitchFamily="34" charset="0"/>
                        </a:rPr>
                        <a:t>Post Lockdown</a:t>
                      </a: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en-US" sz="1600" b="0" dirty="0">
                          <a:solidFill>
                            <a:srgbClr val="46A792"/>
                          </a:solidFill>
                          <a:latin typeface="Lato" panose="020F0502020204030203" pitchFamily="34" charset="0"/>
                          <a:ea typeface="Lato" panose="020F0502020204030203" pitchFamily="34" charset="0"/>
                          <a:cs typeface="Lato" panose="020F0502020204030203" pitchFamily="34" charset="0"/>
                        </a:rPr>
                        <a:t>16</a:t>
                      </a:r>
                    </a:p>
                  </a:txBody>
                  <a:tcPr anchor="ctr">
                    <a:lnL w="12700" cap="flat" cmpd="sng" algn="ctr">
                      <a:solidFill>
                        <a:schemeClr val="tx1"/>
                      </a:solidFill>
                      <a:prstDash val="solid"/>
                      <a:round/>
                      <a:headEnd type="none" w="med" len="med"/>
                      <a:tailEnd type="none" w="med" len="med"/>
                    </a:lnL>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baseline="0" dirty="0">
                          <a:latin typeface="Lato" panose="020F0502020204030203" pitchFamily="34" charset="0"/>
                          <a:ea typeface="Lato" panose="020F0502020204030203" pitchFamily="34" charset="0"/>
                          <a:cs typeface="Lato" panose="020F0502020204030203" pitchFamily="34" charset="0"/>
                        </a:rPr>
                        <a:t>Post Lockdown</a:t>
                      </a:r>
                    </a:p>
                  </a:txBody>
                  <a:tcPr anchor="ctr">
                    <a:solidFill>
                      <a:schemeClr val="bg2">
                        <a:lumMod val="90000"/>
                      </a:schemeClr>
                    </a:solidFill>
                  </a:tcPr>
                </a:tc>
                <a:extLst>
                  <a:ext uri="{0D108BD9-81ED-4DB2-BD59-A6C34878D82A}">
                    <a16:rowId xmlns:a16="http://schemas.microsoft.com/office/drawing/2014/main" val="1463899873"/>
                  </a:ext>
                </a:extLst>
              </a:tr>
              <a:tr h="329359">
                <a:tc>
                  <a:txBody>
                    <a:bodyPr/>
                    <a:lstStyle/>
                    <a:p>
                      <a:endParaRPr lang="en-US" sz="1600" b="0" dirty="0">
                        <a:solidFill>
                          <a:srgbClr val="46A792"/>
                        </a:solidFill>
                        <a:latin typeface="Lato" panose="020F0502020204030203" pitchFamily="34" charset="0"/>
                        <a:ea typeface="Lato" panose="020F0502020204030203" pitchFamily="34" charset="0"/>
                        <a:cs typeface="Lato" panose="020F0502020204030203" pitchFamily="34" charset="0"/>
                      </a:endParaRPr>
                    </a:p>
                  </a:txBody>
                  <a:tcPr anchor="c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0" dirty="0">
                          <a:latin typeface="Lato" panose="020F0502020204030203" pitchFamily="34" charset="0"/>
                          <a:ea typeface="Lato" panose="020F0502020204030203" pitchFamily="34" charset="0"/>
                          <a:cs typeface="Lato" panose="020F0502020204030203" pitchFamily="34" charset="0"/>
                        </a:rPr>
                        <a:t>Shopping Changes</a:t>
                      </a: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endParaRPr lang="en-US" sz="1600" b="0" dirty="0">
                        <a:solidFill>
                          <a:srgbClr val="46A792"/>
                        </a:solidFill>
                        <a:latin typeface="Lato" panose="020F0502020204030203" pitchFamily="34" charset="0"/>
                        <a:ea typeface="Lato" panose="020F0502020204030203" pitchFamily="34" charset="0"/>
                        <a:cs typeface="Lato" panose="020F0502020204030203" pitchFamily="34" charset="0"/>
                      </a:endParaRPr>
                    </a:p>
                  </a:txBody>
                  <a:tcPr anchor="ctr">
                    <a:lnL w="12700" cap="flat" cmpd="sng" algn="ctr">
                      <a:solidFill>
                        <a:schemeClr val="tx1"/>
                      </a:solidFill>
                      <a:prstDash val="solid"/>
                      <a:round/>
                      <a:headEnd type="none" w="med" len="med"/>
                      <a:tailEnd type="none" w="med" len="med"/>
                    </a:lnL>
                    <a:noFill/>
                  </a:tcPr>
                </a:tc>
                <a:tc>
                  <a:txBody>
                    <a:bodyPr/>
                    <a:lstStyle/>
                    <a:p>
                      <a:pPr algn="r"/>
                      <a:r>
                        <a:rPr lang="en-US" sz="1400" b="0" dirty="0">
                          <a:latin typeface="Lato" panose="020F0502020204030203" pitchFamily="34" charset="0"/>
                          <a:ea typeface="Lato" panose="020F0502020204030203" pitchFamily="34" charset="0"/>
                          <a:cs typeface="Lato" panose="020F0502020204030203" pitchFamily="34" charset="0"/>
                        </a:rPr>
                        <a:t>Restaurant Changes</a:t>
                      </a:r>
                    </a:p>
                  </a:txBody>
                  <a:tcPr anchor="ctr">
                    <a:solidFill>
                      <a:schemeClr val="bg2">
                        <a:lumMod val="90000"/>
                      </a:schemeClr>
                    </a:solidFill>
                  </a:tcPr>
                </a:tc>
                <a:extLst>
                  <a:ext uri="{0D108BD9-81ED-4DB2-BD59-A6C34878D82A}">
                    <a16:rowId xmlns:a16="http://schemas.microsoft.com/office/drawing/2014/main" val="1585354655"/>
                  </a:ext>
                </a:extLst>
              </a:tr>
            </a:tbl>
          </a:graphicData>
        </a:graphic>
      </p:graphicFrame>
      <p:sp>
        <p:nvSpPr>
          <p:cNvPr id="14" name="TextBox 13">
            <a:extLst>
              <a:ext uri="{FF2B5EF4-FFF2-40B4-BE49-F238E27FC236}">
                <a16:creationId xmlns:a16="http://schemas.microsoft.com/office/drawing/2014/main" id="{E23E81D7-A7DF-0541-A2C9-2D15C517076D}"/>
              </a:ext>
            </a:extLst>
          </p:cNvPr>
          <p:cNvSpPr txBox="1"/>
          <p:nvPr userDrawn="1"/>
        </p:nvSpPr>
        <p:spPr>
          <a:xfrm>
            <a:off x="8295292" y="377270"/>
            <a:ext cx="3284874" cy="307777"/>
          </a:xfrm>
          <a:prstGeom prst="rect">
            <a:avLst/>
          </a:prstGeom>
          <a:noFill/>
        </p:spPr>
        <p:txBody>
          <a:bodyPr wrap="none" rtlCol="0">
            <a:spAutoFit/>
          </a:bodyPr>
          <a:lstStyle/>
          <a:p>
            <a:r>
              <a:rPr lang="en-US" sz="1400" dirty="0">
                <a:latin typeface="Lato" panose="020F0502020204030203" pitchFamily="34" charset="0"/>
                <a:ea typeface="Lato" panose="020F0502020204030203" pitchFamily="34" charset="0"/>
                <a:cs typeface="Lato" panose="020F0502020204030203" pitchFamily="34" charset="0"/>
              </a:rPr>
              <a:t>What’s in this report and what it means</a:t>
            </a:r>
          </a:p>
        </p:txBody>
      </p:sp>
    </p:spTree>
    <p:extLst>
      <p:ext uri="{BB962C8B-B14F-4D97-AF65-F5344CB8AC3E}">
        <p14:creationId xmlns:p14="http://schemas.microsoft.com/office/powerpoint/2010/main" val="654217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6A79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C12A3BD-329E-4F43-8605-94AA65873630}"/>
              </a:ext>
            </a:extLst>
          </p:cNvPr>
          <p:cNvSpPr/>
          <p:nvPr userDrawn="1"/>
        </p:nvSpPr>
        <p:spPr>
          <a:xfrm>
            <a:off x="7288306" y="1452282"/>
            <a:ext cx="4760259" cy="2796989"/>
          </a:xfrm>
          <a:prstGeom prst="rect">
            <a:avLst/>
          </a:prstGeom>
          <a:solidFill>
            <a:srgbClr val="46A7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D783B6F6-5A25-E040-85E5-45813131CF37}"/>
              </a:ext>
            </a:extLst>
          </p:cNvPr>
          <p:cNvPicPr>
            <a:picLocks noChangeAspect="1"/>
          </p:cNvPicPr>
          <p:nvPr userDrawn="1"/>
        </p:nvPicPr>
        <p:blipFill>
          <a:blip r:embed="rId2"/>
          <a:stretch>
            <a:fillRect/>
          </a:stretch>
        </p:blipFill>
        <p:spPr>
          <a:xfrm>
            <a:off x="2116232" y="1740722"/>
            <a:ext cx="3377788" cy="1413958"/>
          </a:xfrm>
          <a:prstGeom prst="rect">
            <a:avLst/>
          </a:prstGeom>
        </p:spPr>
      </p:pic>
      <p:sp>
        <p:nvSpPr>
          <p:cNvPr id="12" name="TextBox 11">
            <a:extLst>
              <a:ext uri="{FF2B5EF4-FFF2-40B4-BE49-F238E27FC236}">
                <a16:creationId xmlns:a16="http://schemas.microsoft.com/office/drawing/2014/main" id="{F540F2D4-3D17-8349-A2F3-9922F989CC68}"/>
              </a:ext>
            </a:extLst>
          </p:cNvPr>
          <p:cNvSpPr txBox="1"/>
          <p:nvPr userDrawn="1"/>
        </p:nvSpPr>
        <p:spPr>
          <a:xfrm>
            <a:off x="7769347" y="3018192"/>
            <a:ext cx="3489203" cy="1754326"/>
          </a:xfrm>
          <a:prstGeom prst="rect">
            <a:avLst/>
          </a:prstGeom>
          <a:solidFill>
            <a:srgbClr val="46A792"/>
          </a:solidFill>
        </p:spPr>
        <p:txBody>
          <a:bodyPr wrap="square" rtlCol="0">
            <a:spAutoFit/>
          </a:bodyPr>
          <a:lstStyle/>
          <a:p>
            <a:r>
              <a:rPr lang="en-US" sz="1800" dirty="0">
                <a:solidFill>
                  <a:schemeClr val="bg1"/>
                </a:solidFill>
                <a:latin typeface="Montserrat" pitchFamily="2" charset="77"/>
              </a:rPr>
              <a:t>2 Hardman Blvd</a:t>
            </a:r>
          </a:p>
          <a:p>
            <a:r>
              <a:rPr lang="en-US" sz="1800" dirty="0">
                <a:solidFill>
                  <a:schemeClr val="bg1"/>
                </a:solidFill>
                <a:latin typeface="Montserrat" pitchFamily="2" charset="77"/>
              </a:rPr>
              <a:t>Manchester</a:t>
            </a:r>
          </a:p>
          <a:p>
            <a:r>
              <a:rPr lang="en-US" sz="1800" dirty="0">
                <a:solidFill>
                  <a:schemeClr val="bg1"/>
                </a:solidFill>
                <a:latin typeface="Montserrat" pitchFamily="2" charset="77"/>
              </a:rPr>
              <a:t>M3 3AQ</a:t>
            </a:r>
          </a:p>
          <a:p>
            <a:r>
              <a:rPr lang="en-US" sz="1800" dirty="0">
                <a:solidFill>
                  <a:schemeClr val="bg1"/>
                </a:solidFill>
                <a:latin typeface="Montserrat" pitchFamily="2" charset="77"/>
              </a:rPr>
              <a:t>+44 (0)161 694 6320</a:t>
            </a:r>
          </a:p>
          <a:p>
            <a:r>
              <a:rPr lang="en-US" sz="1800" dirty="0">
                <a:solidFill>
                  <a:schemeClr val="bg1"/>
                </a:solidFill>
                <a:latin typeface="Montserrat" pitchFamily="2" charset="77"/>
                <a:hlinkClick r:id="rId3"/>
              </a:rPr>
              <a:t>hello@vypr.it</a:t>
            </a:r>
            <a:endParaRPr lang="en-US" sz="1800" dirty="0">
              <a:solidFill>
                <a:schemeClr val="bg1"/>
              </a:solidFill>
              <a:latin typeface="Montserrat" pitchFamily="2" charset="77"/>
            </a:endParaRPr>
          </a:p>
          <a:p>
            <a:endParaRPr lang="en-US" sz="1800" dirty="0">
              <a:solidFill>
                <a:schemeClr val="bg1"/>
              </a:solidFill>
              <a:latin typeface="Montserrat" pitchFamily="2" charset="77"/>
            </a:endParaRPr>
          </a:p>
        </p:txBody>
      </p:sp>
      <p:sp>
        <p:nvSpPr>
          <p:cNvPr id="5" name="TextBox 4">
            <a:extLst>
              <a:ext uri="{FF2B5EF4-FFF2-40B4-BE49-F238E27FC236}">
                <a16:creationId xmlns:a16="http://schemas.microsoft.com/office/drawing/2014/main" id="{EEFFD22C-DB03-D94B-9964-A6C88A594BCC}"/>
              </a:ext>
            </a:extLst>
          </p:cNvPr>
          <p:cNvSpPr txBox="1"/>
          <p:nvPr userDrawn="1"/>
        </p:nvSpPr>
        <p:spPr>
          <a:xfrm>
            <a:off x="1420627" y="5492608"/>
            <a:ext cx="9106403" cy="1292662"/>
          </a:xfrm>
          <a:prstGeom prst="rect">
            <a:avLst/>
          </a:prstGeom>
          <a:solidFill>
            <a:srgbClr val="46A792"/>
          </a:solid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latin typeface="Montserrat" pitchFamily="2" charset="77"/>
              </a:rPr>
              <a:t>This report has been compiled by </a:t>
            </a:r>
            <a:r>
              <a:rPr lang="en-US" sz="1400" dirty="0" err="1">
                <a:solidFill>
                  <a:schemeClr val="bg1"/>
                </a:solidFill>
                <a:latin typeface="Montserrat" pitchFamily="2" charset="77"/>
              </a:rPr>
              <a:t>Vypr</a:t>
            </a:r>
            <a:r>
              <a:rPr lang="en-US" sz="1400" dirty="0">
                <a:solidFill>
                  <a:schemeClr val="bg1"/>
                </a:solidFill>
                <a:latin typeface="Montserrat" pitchFamily="2" charset="77"/>
              </a:rPr>
              <a:t> free of charge to support the supply chain at this difficult time. You may share it in whole or in part, but please be respectful and credit the source. To invite your colleagues to receive this report, please forward this link:</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dirty="0">
                <a:solidFill>
                  <a:schemeClr val="tx1"/>
                </a:solidFill>
                <a:effectLst/>
                <a:latin typeface="+mn-lt"/>
                <a:ea typeface="+mn-ea"/>
                <a:cs typeface="+mn-cs"/>
                <a:hlinkClick r:id="rId4"/>
              </a:rPr>
              <a:t>http://vyprclients.com/weekly-covid19-uk-shopping-report/</a:t>
            </a:r>
            <a:endParaRPr lang="en-US" sz="1400" dirty="0">
              <a:solidFill>
                <a:schemeClr val="bg1"/>
              </a:solidFill>
              <a:latin typeface="Montserrat" pitchFamily="2" charset="77"/>
            </a:endParaRPr>
          </a:p>
          <a:p>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523732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75B845-EBD1-3945-B659-7F749939E2AA}"/>
              </a:ext>
            </a:extLst>
          </p:cNvPr>
          <p:cNvSpPr>
            <a:spLocks noGrp="1"/>
          </p:cNvSpPr>
          <p:nvPr>
            <p:ph type="title"/>
          </p:nvPr>
        </p:nvSpPr>
        <p:spPr>
          <a:xfrm>
            <a:off x="0" y="2056"/>
            <a:ext cx="12192000" cy="925791"/>
          </a:xfrm>
          <a:prstGeom prst="rect">
            <a:avLst/>
          </a:prstGeom>
          <a:solidFill>
            <a:srgbClr val="46A792"/>
          </a:solidFill>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CD9CEF9B-69AE-7340-8A47-77CC1C7B91F0}"/>
              </a:ext>
            </a:extLst>
          </p:cNvPr>
          <p:cNvSpPr>
            <a:spLocks noGrp="1"/>
          </p:cNvSpPr>
          <p:nvPr>
            <p:ph type="body" idx="1"/>
          </p:nvPr>
        </p:nvSpPr>
        <p:spPr>
          <a:xfrm>
            <a:off x="8153400" y="284442"/>
            <a:ext cx="3993778" cy="361018"/>
          </a:xfrm>
          <a:prstGeom prst="rect">
            <a:avLst/>
          </a:prstGeom>
        </p:spPr>
        <p:txBody>
          <a:bodyPr vert="horz" lIns="91440" tIns="45720" rIns="91440" bIns="45720" rtlCol="0">
            <a:normAutofit/>
          </a:bodyPr>
          <a:lstStyle/>
          <a:p>
            <a:pPr lvl="0"/>
            <a:r>
              <a:rPr lang="en-GB" dirty="0"/>
              <a:t>Click to edit Master text styles</a:t>
            </a:r>
          </a:p>
        </p:txBody>
      </p:sp>
      <p:sp>
        <p:nvSpPr>
          <p:cNvPr id="4" name="Date Placeholder 3">
            <a:extLst>
              <a:ext uri="{FF2B5EF4-FFF2-40B4-BE49-F238E27FC236}">
                <a16:creationId xmlns:a16="http://schemas.microsoft.com/office/drawing/2014/main" id="{6013EEBB-8EA5-BF43-96EE-923269599257}"/>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stStyle>
          <a:p>
            <a:endParaRPr lang="en-US" dirty="0"/>
          </a:p>
        </p:txBody>
      </p:sp>
      <p:sp>
        <p:nvSpPr>
          <p:cNvPr id="5" name="Footer Placeholder 4">
            <a:extLst>
              <a:ext uri="{FF2B5EF4-FFF2-40B4-BE49-F238E27FC236}">
                <a16:creationId xmlns:a16="http://schemas.microsoft.com/office/drawing/2014/main" id="{1715FBC1-D132-6B49-8870-535153A64FF5}"/>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stStyle>
          <a:p>
            <a:endParaRPr lang="en-US" dirty="0"/>
          </a:p>
        </p:txBody>
      </p:sp>
      <p:sp>
        <p:nvSpPr>
          <p:cNvPr id="6" name="Slide Number Placeholder 5">
            <a:extLst>
              <a:ext uri="{FF2B5EF4-FFF2-40B4-BE49-F238E27FC236}">
                <a16:creationId xmlns:a16="http://schemas.microsoft.com/office/drawing/2014/main" id="{8E41252F-3043-E94E-A3B6-7DD310DBC974}"/>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stStyle>
          <a:p>
            <a:fld id="{47D2F6BF-57AF-A049-ACD8-48788ED0600F}" type="slidenum">
              <a:rPr lang="en-US" smtClean="0"/>
              <a:pPr/>
              <a:t>‹#›</a:t>
            </a:fld>
            <a:endParaRPr lang="en-US" dirty="0"/>
          </a:p>
        </p:txBody>
      </p:sp>
      <p:pic>
        <p:nvPicPr>
          <p:cNvPr id="9" name="Picture 8">
            <a:extLst>
              <a:ext uri="{FF2B5EF4-FFF2-40B4-BE49-F238E27FC236}">
                <a16:creationId xmlns:a16="http://schemas.microsoft.com/office/drawing/2014/main" id="{0D890C06-4DB9-4148-904B-E6A1A8769C04}"/>
              </a:ext>
            </a:extLst>
          </p:cNvPr>
          <p:cNvPicPr>
            <a:picLocks noChangeAspect="1"/>
          </p:cNvPicPr>
          <p:nvPr/>
        </p:nvPicPr>
        <p:blipFill>
          <a:blip r:embed="rId6">
            <a:alphaModFix amt="9000"/>
          </a:blip>
          <a:stretch>
            <a:fillRect/>
          </a:stretch>
        </p:blipFill>
        <p:spPr>
          <a:xfrm>
            <a:off x="7194176" y="1594990"/>
            <a:ext cx="4843269" cy="2027415"/>
          </a:xfrm>
          <a:prstGeom prst="rect">
            <a:avLst/>
          </a:prstGeom>
          <a:noFill/>
        </p:spPr>
      </p:pic>
    </p:spTree>
    <p:extLst>
      <p:ext uri="{BB962C8B-B14F-4D97-AF65-F5344CB8AC3E}">
        <p14:creationId xmlns:p14="http://schemas.microsoft.com/office/powerpoint/2010/main" val="1631715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l" defTabSz="914400" rtl="0" eaLnBrk="1" latinLnBrk="0" hangingPunct="1">
        <a:lnSpc>
          <a:spcPct val="90000"/>
        </a:lnSpc>
        <a:spcBef>
          <a:spcPct val="0"/>
        </a:spcBef>
        <a:buNone/>
        <a:defRPr sz="3200" kern="1200">
          <a:solidFill>
            <a:schemeClr val="bg1"/>
          </a:solidFill>
          <a:latin typeface="Montserrat"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9A39E19-F290-BB4A-A3BC-BEF2E064B8CC}"/>
              </a:ext>
            </a:extLst>
          </p:cNvPr>
          <p:cNvSpPr>
            <a:spLocks noGrp="1"/>
          </p:cNvSpPr>
          <p:nvPr>
            <p:ph type="subTitle" idx="1"/>
          </p:nvPr>
        </p:nvSpPr>
        <p:spPr>
          <a:xfrm>
            <a:off x="1172762" y="2517307"/>
            <a:ext cx="7568902" cy="911693"/>
          </a:xfrm>
        </p:spPr>
        <p:txBody>
          <a:bodyPr/>
          <a:lstStyle/>
          <a:p>
            <a:r>
              <a:rPr lang="en-US" dirty="0"/>
              <a:t>Predictive report from 8</a:t>
            </a:r>
            <a:r>
              <a:rPr lang="en-US" baseline="30000" dirty="0"/>
              <a:t>th</a:t>
            </a:r>
            <a:r>
              <a:rPr lang="en-US" dirty="0"/>
              <a:t> of June valid for the next seven days</a:t>
            </a:r>
          </a:p>
        </p:txBody>
      </p:sp>
      <p:sp>
        <p:nvSpPr>
          <p:cNvPr id="3" name="TextBox 2">
            <a:extLst>
              <a:ext uri="{FF2B5EF4-FFF2-40B4-BE49-F238E27FC236}">
                <a16:creationId xmlns:a16="http://schemas.microsoft.com/office/drawing/2014/main" id="{F2663BAF-B4AB-674A-BB20-BEAB25060FFF}"/>
              </a:ext>
            </a:extLst>
          </p:cNvPr>
          <p:cNvSpPr txBox="1"/>
          <p:nvPr/>
        </p:nvSpPr>
        <p:spPr>
          <a:xfrm>
            <a:off x="1172762" y="3429000"/>
            <a:ext cx="5084347" cy="1200329"/>
          </a:xfrm>
          <a:prstGeom prst="rect">
            <a:avLst/>
          </a:prstGeom>
          <a:noFill/>
        </p:spPr>
        <p:txBody>
          <a:bodyPr wrap="square" rtlCol="0">
            <a:spAutoFit/>
          </a:bodyPr>
          <a:lstStyle/>
          <a:p>
            <a:r>
              <a:rPr lang="en-US" dirty="0"/>
              <a:t>The largest change in this weeks data is increased expectations for staff to wear masks in Supermarkets and Restaurants to 49% and 55% respectively.</a:t>
            </a:r>
          </a:p>
        </p:txBody>
      </p:sp>
    </p:spTree>
    <p:extLst>
      <p:ext uri="{BB962C8B-B14F-4D97-AF65-F5344CB8AC3E}">
        <p14:creationId xmlns:p14="http://schemas.microsoft.com/office/powerpoint/2010/main" val="3295410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2779670751"/>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how do you think your shopping habits will have changed from before the crisis?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or more options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510 nationally-representative responses obtained on 8 June 2020.</a:t>
            </a:r>
          </a:p>
        </p:txBody>
      </p:sp>
    </p:spTree>
    <p:extLst>
      <p:ext uri="{BB962C8B-B14F-4D97-AF65-F5344CB8AC3E}">
        <p14:creationId xmlns:p14="http://schemas.microsoft.com/office/powerpoint/2010/main" val="2620744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2313459445"/>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Once lockdown has ended will the way you cook at home have changed from before the crisis?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507 nationally-representative responses obtained on 8 June 2020.</a:t>
            </a:r>
          </a:p>
        </p:txBody>
      </p:sp>
    </p:spTree>
    <p:extLst>
      <p:ext uri="{BB962C8B-B14F-4D97-AF65-F5344CB8AC3E}">
        <p14:creationId xmlns:p14="http://schemas.microsoft.com/office/powerpoint/2010/main" val="4114802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3079673122"/>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Once lockdown has ended will your approach to baking bread and cakes at home have changed from before the crisis?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506 nationally-representative responses obtained on 8 June 2020.</a:t>
            </a:r>
          </a:p>
        </p:txBody>
      </p:sp>
    </p:spTree>
    <p:extLst>
      <p:ext uri="{BB962C8B-B14F-4D97-AF65-F5344CB8AC3E}">
        <p14:creationId xmlns:p14="http://schemas.microsoft.com/office/powerpoint/2010/main" val="1668963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3836970268"/>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Once lockdown has ended will your use of Takeaways have changed from before the crisis?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512 nationally-representative responses obtained on 8 June 2020.</a:t>
            </a:r>
          </a:p>
        </p:txBody>
      </p:sp>
    </p:spTree>
    <p:extLst>
      <p:ext uri="{BB962C8B-B14F-4D97-AF65-F5344CB8AC3E}">
        <p14:creationId xmlns:p14="http://schemas.microsoft.com/office/powerpoint/2010/main" val="398141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3689067293"/>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and Cafes and Coffee Shops re-open how quickly will you return to using them?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515 nationally-representative responses obtained on 8 June 2020.</a:t>
            </a:r>
          </a:p>
        </p:txBody>
      </p:sp>
    </p:spTree>
    <p:extLst>
      <p:ext uri="{BB962C8B-B14F-4D97-AF65-F5344CB8AC3E}">
        <p14:creationId xmlns:p14="http://schemas.microsoft.com/office/powerpoint/2010/main" val="2940138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343916657"/>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do you expect Supermarkets to continue to reduce plastic packaging on fruit &amp; veg?</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506 nationally-representative responses obtained on 8 June 2020.</a:t>
            </a:r>
          </a:p>
        </p:txBody>
      </p:sp>
    </p:spTree>
    <p:extLst>
      <p:ext uri="{BB962C8B-B14F-4D97-AF65-F5344CB8AC3E}">
        <p14:creationId xmlns:p14="http://schemas.microsoft.com/office/powerpoint/2010/main" val="1348865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1235622967"/>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do you expect Coffee Shops to continue to encourage the use of refillable cups?</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503 nationally-representative responses obtained on 8 June 2020.</a:t>
            </a:r>
          </a:p>
        </p:txBody>
      </p:sp>
    </p:spTree>
    <p:extLst>
      <p:ext uri="{BB962C8B-B14F-4D97-AF65-F5344CB8AC3E}">
        <p14:creationId xmlns:p14="http://schemas.microsoft.com/office/powerpoint/2010/main" val="1318096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3676820924"/>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which of the following would you expect to see in Supermarkets?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or more options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507 nationally-representative responses obtained on 8 June 2020.</a:t>
            </a:r>
          </a:p>
        </p:txBody>
      </p:sp>
    </p:spTree>
    <p:extLst>
      <p:ext uri="{BB962C8B-B14F-4D97-AF65-F5344CB8AC3E}">
        <p14:creationId xmlns:p14="http://schemas.microsoft.com/office/powerpoint/2010/main" val="395635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2602168051"/>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which of the following would you expect to see in bars, cafe's and restaurants?</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or more options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508 nationally-representative responses obtained on 8 June 2020.</a:t>
            </a:r>
          </a:p>
        </p:txBody>
      </p:sp>
    </p:spTree>
    <p:extLst>
      <p:ext uri="{BB962C8B-B14F-4D97-AF65-F5344CB8AC3E}">
        <p14:creationId xmlns:p14="http://schemas.microsoft.com/office/powerpoint/2010/main" val="1374740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5780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B22DF-2EC5-0740-AEEE-0642A4015B70}"/>
              </a:ext>
            </a:extLst>
          </p:cNvPr>
          <p:cNvSpPr>
            <a:spLocks noGrp="1"/>
          </p:cNvSpPr>
          <p:nvPr>
            <p:ph type="title"/>
          </p:nvPr>
        </p:nvSpPr>
        <p:spPr>
          <a:xfrm>
            <a:off x="0" y="2"/>
            <a:ext cx="12192000" cy="688620"/>
          </a:xfrm>
        </p:spPr>
        <p:txBody>
          <a:bodyPr/>
          <a:lstStyle/>
          <a:p>
            <a:r>
              <a:rPr lang="en-US" dirty="0"/>
              <a:t>Contents                                                         </a:t>
            </a:r>
            <a:r>
              <a:rPr lang="en-US" sz="1600" dirty="0">
                <a:solidFill>
                  <a:schemeClr val="tx1"/>
                </a:solidFill>
              </a:rPr>
              <a:t>What's in this report and what it means</a:t>
            </a:r>
          </a:p>
        </p:txBody>
      </p:sp>
    </p:spTree>
    <p:extLst>
      <p:ext uri="{BB962C8B-B14F-4D97-AF65-F5344CB8AC3E}">
        <p14:creationId xmlns:p14="http://schemas.microsoft.com/office/powerpoint/2010/main" val="2104250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DB9A50-4FF7-F84E-8E24-8D2E8EBAA222}"/>
              </a:ext>
            </a:extLst>
          </p:cNvPr>
          <p:cNvSpPr>
            <a:spLocks noGrp="1"/>
          </p:cNvSpPr>
          <p:nvPr>
            <p:ph type="title"/>
          </p:nvPr>
        </p:nvSpPr>
        <p:spPr/>
        <p:txBody>
          <a:bodyPr/>
          <a:lstStyle/>
          <a:p>
            <a:r>
              <a:rPr lang="en-US" dirty="0"/>
              <a:t>Lifestyle Changes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9D63FE11-5B51-5D44-AC39-309A40A567BF}"/>
              </a:ext>
            </a:extLst>
          </p:cNvPr>
          <p:cNvGraphicFramePr>
            <a:graphicFrameLocks noGrp="1"/>
          </p:cNvGraphicFramePr>
          <p:nvPr>
            <p:ph type="chart" sz="quarter" idx="13"/>
            <p:extLst>
              <p:ext uri="{D42A27DB-BD31-4B8C-83A1-F6EECF244321}">
                <p14:modId xmlns:p14="http://schemas.microsoft.com/office/powerpoint/2010/main" val="1939890751"/>
              </p:ext>
            </p:extLst>
          </p:nvPr>
        </p:nvGraphicFramePr>
        <p:xfrm>
          <a:off x="390525" y="1425575"/>
          <a:ext cx="11469688" cy="4719638"/>
        </p:xfrm>
        <a:graphic>
          <a:graphicData uri="http://schemas.openxmlformats.org/drawingml/2006/chart">
            <c:chart xmlns:c="http://schemas.openxmlformats.org/drawingml/2006/chart" xmlns:r="http://schemas.openxmlformats.org/officeDocument/2006/relationships" r:id="rId2"/>
          </a:graphicData>
        </a:graphic>
      </p:graphicFrame>
      <p:sp>
        <p:nvSpPr>
          <p:cNvPr id="7" name="Date Placeholder 3">
            <a:extLst>
              <a:ext uri="{FF2B5EF4-FFF2-40B4-BE49-F238E27FC236}">
                <a16:creationId xmlns:a16="http://schemas.microsoft.com/office/drawing/2014/main" id="{2424AE65-135E-FC42-9FCE-CB85984DD009}"/>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Which of these statements best represents your work pattern in the context of the Coronavirus crisis?</a:t>
            </a:r>
          </a:p>
        </p:txBody>
      </p:sp>
      <p:sp>
        <p:nvSpPr>
          <p:cNvPr id="8" name="Date Placeholder 3">
            <a:extLst>
              <a:ext uri="{FF2B5EF4-FFF2-40B4-BE49-F238E27FC236}">
                <a16:creationId xmlns:a16="http://schemas.microsoft.com/office/drawing/2014/main" id="{6BD07DC8-335C-F740-8195-1D0E47A14B46}"/>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4" name="Slide Number Placeholder 3">
            <a:extLst>
              <a:ext uri="{FF2B5EF4-FFF2-40B4-BE49-F238E27FC236}">
                <a16:creationId xmlns:a16="http://schemas.microsoft.com/office/drawing/2014/main" id="{5481E885-FE2D-BC42-BEF9-5D1C7C87EB68}"/>
              </a:ext>
            </a:extLst>
          </p:cNvPr>
          <p:cNvSpPr>
            <a:spLocks noGrp="1"/>
          </p:cNvSpPr>
          <p:nvPr>
            <p:ph type="sldNum" sz="quarter" idx="16"/>
          </p:nvPr>
        </p:nvSpPr>
        <p:spPr>
          <a:xfrm>
            <a:off x="8485632" y="6213617"/>
            <a:ext cx="3188208" cy="365125"/>
          </a:xfrm>
        </p:spPr>
        <p:txBody>
          <a:bodyPr/>
          <a:lstStyle/>
          <a:p>
            <a:r>
              <a:rPr lang="en-US" dirty="0"/>
              <a:t>Based on 511 nationally-representative responses obtained on 8 June 2020.</a:t>
            </a:r>
          </a:p>
        </p:txBody>
      </p:sp>
    </p:spTree>
    <p:extLst>
      <p:ext uri="{BB962C8B-B14F-4D97-AF65-F5344CB8AC3E}">
        <p14:creationId xmlns:p14="http://schemas.microsoft.com/office/powerpoint/2010/main" val="2379346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DB9A50-4FF7-F84E-8E24-8D2E8EBAA222}"/>
              </a:ext>
            </a:extLst>
          </p:cNvPr>
          <p:cNvSpPr>
            <a:spLocks noGrp="1"/>
          </p:cNvSpPr>
          <p:nvPr>
            <p:ph type="title"/>
          </p:nvPr>
        </p:nvSpPr>
        <p:spPr/>
        <p:txBody>
          <a:bodyPr/>
          <a:lstStyle/>
          <a:p>
            <a:r>
              <a:rPr lang="en-US" dirty="0"/>
              <a:t>Lifestyle Changes</a:t>
            </a:r>
            <a:r>
              <a:rPr lang="en-US" sz="1600" dirty="0">
                <a:solidFill>
                  <a:prstClr val="black"/>
                </a:solidFill>
              </a:rPr>
              <a:t>                                                       Percentage of consumers having chosen each option</a:t>
            </a:r>
            <a:endParaRPr lang="en-US" dirty="0"/>
          </a:p>
        </p:txBody>
      </p:sp>
      <p:graphicFrame>
        <p:nvGraphicFramePr>
          <p:cNvPr id="5" name="Chart Placeholder 4">
            <a:extLst>
              <a:ext uri="{FF2B5EF4-FFF2-40B4-BE49-F238E27FC236}">
                <a16:creationId xmlns:a16="http://schemas.microsoft.com/office/drawing/2014/main" id="{9D63FE11-5B51-5D44-AC39-309A40A567BF}"/>
              </a:ext>
            </a:extLst>
          </p:cNvPr>
          <p:cNvGraphicFramePr>
            <a:graphicFrameLocks noGrp="1"/>
          </p:cNvGraphicFramePr>
          <p:nvPr>
            <p:ph type="chart" sz="quarter" idx="13"/>
            <p:extLst>
              <p:ext uri="{D42A27DB-BD31-4B8C-83A1-F6EECF244321}">
                <p14:modId xmlns:p14="http://schemas.microsoft.com/office/powerpoint/2010/main" val="2125865348"/>
              </p:ext>
            </p:extLst>
          </p:nvPr>
        </p:nvGraphicFramePr>
        <p:xfrm>
          <a:off x="390525" y="1425575"/>
          <a:ext cx="11469688" cy="4719638"/>
        </p:xfrm>
        <a:graphic>
          <a:graphicData uri="http://schemas.openxmlformats.org/drawingml/2006/chart">
            <c:chart xmlns:c="http://schemas.openxmlformats.org/drawingml/2006/chart" xmlns:r="http://schemas.openxmlformats.org/officeDocument/2006/relationships" r:id="rId2"/>
          </a:graphicData>
        </a:graphic>
      </p:graphicFrame>
      <p:sp>
        <p:nvSpPr>
          <p:cNvPr id="7" name="Date Placeholder 3">
            <a:extLst>
              <a:ext uri="{FF2B5EF4-FFF2-40B4-BE49-F238E27FC236}">
                <a16:creationId xmlns:a16="http://schemas.microsoft.com/office/drawing/2014/main" id="{2424AE65-135E-FC42-9FCE-CB85984DD009}"/>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Which of these statements best represents your lifestyle in the context of the Coronavirus crisis?</a:t>
            </a:r>
          </a:p>
        </p:txBody>
      </p:sp>
      <p:sp>
        <p:nvSpPr>
          <p:cNvPr id="8" name="Date Placeholder 3">
            <a:extLst>
              <a:ext uri="{FF2B5EF4-FFF2-40B4-BE49-F238E27FC236}">
                <a16:creationId xmlns:a16="http://schemas.microsoft.com/office/drawing/2014/main" id="{6BD07DC8-335C-F740-8195-1D0E47A14B46}"/>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4" name="Slide Number Placeholder 3">
            <a:extLst>
              <a:ext uri="{FF2B5EF4-FFF2-40B4-BE49-F238E27FC236}">
                <a16:creationId xmlns:a16="http://schemas.microsoft.com/office/drawing/2014/main" id="{380340C6-31E5-B24A-914E-9F1F24BE676A}"/>
              </a:ext>
            </a:extLst>
          </p:cNvPr>
          <p:cNvSpPr>
            <a:spLocks noGrp="1"/>
          </p:cNvSpPr>
          <p:nvPr>
            <p:ph type="sldNum" sz="quarter" idx="16"/>
          </p:nvPr>
        </p:nvSpPr>
        <p:spPr>
          <a:xfrm>
            <a:off x="8619744" y="6213617"/>
            <a:ext cx="3054096" cy="365125"/>
          </a:xfrm>
        </p:spPr>
        <p:txBody>
          <a:bodyPr/>
          <a:lstStyle/>
          <a:p>
            <a:r>
              <a:rPr lang="en-US" dirty="0"/>
              <a:t>Based on 505 nationally-representative responses obtained on 8 June 2020.</a:t>
            </a:r>
          </a:p>
        </p:txBody>
      </p:sp>
    </p:spTree>
    <p:extLst>
      <p:ext uri="{BB962C8B-B14F-4D97-AF65-F5344CB8AC3E}">
        <p14:creationId xmlns:p14="http://schemas.microsoft.com/office/powerpoint/2010/main" val="291313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115781-212D-224D-8E9F-79557E22FB34}"/>
              </a:ext>
            </a:extLst>
          </p:cNvPr>
          <p:cNvSpPr>
            <a:spLocks noGrp="1"/>
          </p:cNvSpPr>
          <p:nvPr>
            <p:ph type="title"/>
          </p:nvPr>
        </p:nvSpPr>
        <p:spPr/>
        <p:txBody>
          <a:bodyPr/>
          <a:lstStyle/>
          <a:p>
            <a:r>
              <a:rPr lang="en-US" dirty="0"/>
              <a:t>Changes in Shopping     </a:t>
            </a:r>
            <a:r>
              <a:rPr lang="en-US" sz="1600" dirty="0">
                <a:solidFill>
                  <a:schemeClr val="tx1"/>
                </a:solidFill>
              </a:rPr>
              <a:t>Increase / decrease in intention to buy long-lasting foods and drinks</a:t>
            </a:r>
          </a:p>
        </p:txBody>
      </p:sp>
      <p:graphicFrame>
        <p:nvGraphicFramePr>
          <p:cNvPr id="5" name="Chart Placeholder 4">
            <a:extLst>
              <a:ext uri="{FF2B5EF4-FFF2-40B4-BE49-F238E27FC236}">
                <a16:creationId xmlns:a16="http://schemas.microsoft.com/office/drawing/2014/main" id="{313716E3-A618-BC41-B1AC-3EB9ADDDE2CE}"/>
              </a:ext>
            </a:extLst>
          </p:cNvPr>
          <p:cNvGraphicFramePr>
            <a:graphicFrameLocks noGrp="1"/>
          </p:cNvGraphicFramePr>
          <p:nvPr>
            <p:ph type="chart" sz="quarter" idx="13"/>
            <p:extLst>
              <p:ext uri="{D42A27DB-BD31-4B8C-83A1-F6EECF244321}">
                <p14:modId xmlns:p14="http://schemas.microsoft.com/office/powerpoint/2010/main" val="1150435789"/>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6" name="Date Placeholder 3">
            <a:extLst>
              <a:ext uri="{FF2B5EF4-FFF2-40B4-BE49-F238E27FC236}">
                <a16:creationId xmlns:a16="http://schemas.microsoft.com/office/drawing/2014/main" id="{456A9043-B796-4745-B339-F23DF70D6B20}"/>
              </a:ext>
            </a:extLst>
          </p:cNvPr>
          <p:cNvSpPr txBox="1">
            <a:spLocks/>
          </p:cNvSpPr>
          <p:nvPr/>
        </p:nvSpPr>
        <p:spPr>
          <a:xfrm>
            <a:off x="390525" y="6070180"/>
            <a:ext cx="6168771"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In the context of Coronavirus, are you planning to buy MORE / LESS  than usual in the next seven days from the following?</a:t>
            </a:r>
          </a:p>
        </p:txBody>
      </p:sp>
      <p:sp>
        <p:nvSpPr>
          <p:cNvPr id="7" name="Date Placeholder 3">
            <a:extLst>
              <a:ext uri="{FF2B5EF4-FFF2-40B4-BE49-F238E27FC236}">
                <a16:creationId xmlns:a16="http://schemas.microsoft.com/office/drawing/2014/main" id="{7CA66E91-2F48-5B46-8ECB-36189B5BAFF1}"/>
              </a:ext>
            </a:extLst>
          </p:cNvPr>
          <p:cNvSpPr txBox="1">
            <a:spLocks/>
          </p:cNvSpPr>
          <p:nvPr/>
        </p:nvSpPr>
        <p:spPr>
          <a:xfrm>
            <a:off x="390525" y="6396179"/>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or more options from a list including "none of the above”.</a:t>
            </a:r>
          </a:p>
        </p:txBody>
      </p:sp>
      <p:sp>
        <p:nvSpPr>
          <p:cNvPr id="8" name="Slide Number Placeholder 1">
            <a:extLst>
              <a:ext uri="{FF2B5EF4-FFF2-40B4-BE49-F238E27FC236}">
                <a16:creationId xmlns:a16="http://schemas.microsoft.com/office/drawing/2014/main" id="{CFC918DF-D26D-0F45-B2C6-D0AD8D01BA0B}"/>
              </a:ext>
            </a:extLst>
          </p:cNvPr>
          <p:cNvSpPr>
            <a:spLocks noGrp="1"/>
          </p:cNvSpPr>
          <p:nvPr>
            <p:ph type="sldNum" sz="quarter" idx="16"/>
          </p:nvPr>
        </p:nvSpPr>
        <p:spPr>
          <a:xfrm>
            <a:off x="8522208" y="6213617"/>
            <a:ext cx="3151632" cy="365125"/>
          </a:xfrm>
        </p:spPr>
        <p:txBody>
          <a:bodyPr/>
          <a:lstStyle/>
          <a:p>
            <a:r>
              <a:rPr lang="en-US" dirty="0"/>
              <a:t>Based on 1019 nationally-representative responses obtained on 8 June 2020.</a:t>
            </a:r>
          </a:p>
        </p:txBody>
      </p:sp>
    </p:spTree>
    <p:extLst>
      <p:ext uri="{BB962C8B-B14F-4D97-AF65-F5344CB8AC3E}">
        <p14:creationId xmlns:p14="http://schemas.microsoft.com/office/powerpoint/2010/main" val="1795487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115781-212D-224D-8E9F-79557E22FB34}"/>
              </a:ext>
            </a:extLst>
          </p:cNvPr>
          <p:cNvSpPr>
            <a:spLocks noGrp="1"/>
          </p:cNvSpPr>
          <p:nvPr>
            <p:ph type="title"/>
          </p:nvPr>
        </p:nvSpPr>
        <p:spPr/>
        <p:txBody>
          <a:bodyPr/>
          <a:lstStyle/>
          <a:p>
            <a:r>
              <a:rPr lang="en-US" dirty="0"/>
              <a:t>Changes in Shopping     </a:t>
            </a:r>
            <a:r>
              <a:rPr lang="en-US" sz="1600" dirty="0">
                <a:solidFill>
                  <a:schemeClr val="tx1"/>
                </a:solidFill>
              </a:rPr>
              <a:t>Increase / decrease in intention to buy fresh foods and drinks</a:t>
            </a:r>
          </a:p>
        </p:txBody>
      </p:sp>
      <p:graphicFrame>
        <p:nvGraphicFramePr>
          <p:cNvPr id="5" name="Chart Placeholder 4">
            <a:extLst>
              <a:ext uri="{FF2B5EF4-FFF2-40B4-BE49-F238E27FC236}">
                <a16:creationId xmlns:a16="http://schemas.microsoft.com/office/drawing/2014/main" id="{313716E3-A618-BC41-B1AC-3EB9ADDDE2CE}"/>
              </a:ext>
            </a:extLst>
          </p:cNvPr>
          <p:cNvGraphicFramePr>
            <a:graphicFrameLocks noGrp="1"/>
          </p:cNvGraphicFramePr>
          <p:nvPr>
            <p:ph type="chart" sz="quarter" idx="13"/>
            <p:extLst>
              <p:ext uri="{D42A27DB-BD31-4B8C-83A1-F6EECF244321}">
                <p14:modId xmlns:p14="http://schemas.microsoft.com/office/powerpoint/2010/main" val="734505541"/>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6" name="Date Placeholder 3">
            <a:extLst>
              <a:ext uri="{FF2B5EF4-FFF2-40B4-BE49-F238E27FC236}">
                <a16:creationId xmlns:a16="http://schemas.microsoft.com/office/drawing/2014/main" id="{456A9043-B796-4745-B339-F23DF70D6B20}"/>
              </a:ext>
            </a:extLst>
          </p:cNvPr>
          <p:cNvSpPr txBox="1">
            <a:spLocks/>
          </p:cNvSpPr>
          <p:nvPr/>
        </p:nvSpPr>
        <p:spPr>
          <a:xfrm>
            <a:off x="390525" y="6070180"/>
            <a:ext cx="5888355"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In the context of Coronavirus, are you planning to buy MORE / LESS  than usual in the next seven days from the following?</a:t>
            </a:r>
          </a:p>
        </p:txBody>
      </p:sp>
      <p:sp>
        <p:nvSpPr>
          <p:cNvPr id="7" name="Date Placeholder 3">
            <a:extLst>
              <a:ext uri="{FF2B5EF4-FFF2-40B4-BE49-F238E27FC236}">
                <a16:creationId xmlns:a16="http://schemas.microsoft.com/office/drawing/2014/main" id="{7CA66E91-2F48-5B46-8ECB-36189B5BAFF1}"/>
              </a:ext>
            </a:extLst>
          </p:cNvPr>
          <p:cNvSpPr txBox="1">
            <a:spLocks/>
          </p:cNvSpPr>
          <p:nvPr/>
        </p:nvSpPr>
        <p:spPr>
          <a:xfrm>
            <a:off x="390525" y="6396179"/>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or more options from a list including "none of the above”.</a:t>
            </a:r>
          </a:p>
        </p:txBody>
      </p:sp>
      <p:sp>
        <p:nvSpPr>
          <p:cNvPr id="8" name="Slide Number Placeholder 1">
            <a:extLst>
              <a:ext uri="{FF2B5EF4-FFF2-40B4-BE49-F238E27FC236}">
                <a16:creationId xmlns:a16="http://schemas.microsoft.com/office/drawing/2014/main" id="{93ABBF46-FBA7-5B43-8A91-48DCE26E19E9}"/>
              </a:ext>
            </a:extLst>
          </p:cNvPr>
          <p:cNvSpPr>
            <a:spLocks noGrp="1"/>
          </p:cNvSpPr>
          <p:nvPr>
            <p:ph type="sldNum" sz="quarter" idx="16"/>
          </p:nvPr>
        </p:nvSpPr>
        <p:spPr>
          <a:xfrm>
            <a:off x="8522208" y="6213617"/>
            <a:ext cx="3151632" cy="365125"/>
          </a:xfrm>
        </p:spPr>
        <p:txBody>
          <a:bodyPr/>
          <a:lstStyle/>
          <a:p>
            <a:r>
              <a:rPr lang="en-US" dirty="0"/>
              <a:t>Based on 1009 nationally-representative responses obtained on 8 June 2020.</a:t>
            </a:r>
          </a:p>
        </p:txBody>
      </p:sp>
    </p:spTree>
    <p:extLst>
      <p:ext uri="{BB962C8B-B14F-4D97-AF65-F5344CB8AC3E}">
        <p14:creationId xmlns:p14="http://schemas.microsoft.com/office/powerpoint/2010/main" val="250698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115781-212D-224D-8E9F-79557E22FB34}"/>
              </a:ext>
            </a:extLst>
          </p:cNvPr>
          <p:cNvSpPr>
            <a:spLocks noGrp="1"/>
          </p:cNvSpPr>
          <p:nvPr>
            <p:ph type="title"/>
          </p:nvPr>
        </p:nvSpPr>
        <p:spPr/>
        <p:txBody>
          <a:bodyPr/>
          <a:lstStyle/>
          <a:p>
            <a:r>
              <a:rPr lang="en-US" dirty="0"/>
              <a:t>Changes in Shopping     </a:t>
            </a:r>
            <a:r>
              <a:rPr lang="en-US" sz="1600" dirty="0">
                <a:solidFill>
                  <a:schemeClr val="tx1"/>
                </a:solidFill>
              </a:rPr>
              <a:t>Increase / decrease in intention to buy personal care &amp; OTC products</a:t>
            </a:r>
          </a:p>
        </p:txBody>
      </p:sp>
      <p:graphicFrame>
        <p:nvGraphicFramePr>
          <p:cNvPr id="5" name="Chart Placeholder 4">
            <a:extLst>
              <a:ext uri="{FF2B5EF4-FFF2-40B4-BE49-F238E27FC236}">
                <a16:creationId xmlns:a16="http://schemas.microsoft.com/office/drawing/2014/main" id="{313716E3-A618-BC41-B1AC-3EB9ADDDE2CE}"/>
              </a:ext>
            </a:extLst>
          </p:cNvPr>
          <p:cNvGraphicFramePr>
            <a:graphicFrameLocks noGrp="1"/>
          </p:cNvGraphicFramePr>
          <p:nvPr>
            <p:ph type="chart" sz="quarter" idx="13"/>
            <p:extLst>
              <p:ext uri="{D42A27DB-BD31-4B8C-83A1-F6EECF244321}">
                <p14:modId xmlns:p14="http://schemas.microsoft.com/office/powerpoint/2010/main" val="404522225"/>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6" name="Date Placeholder 3">
            <a:extLst>
              <a:ext uri="{FF2B5EF4-FFF2-40B4-BE49-F238E27FC236}">
                <a16:creationId xmlns:a16="http://schemas.microsoft.com/office/drawing/2014/main" id="{456A9043-B796-4745-B339-F23DF70D6B20}"/>
              </a:ext>
            </a:extLst>
          </p:cNvPr>
          <p:cNvSpPr txBox="1">
            <a:spLocks/>
          </p:cNvSpPr>
          <p:nvPr/>
        </p:nvSpPr>
        <p:spPr>
          <a:xfrm>
            <a:off x="390525" y="6070180"/>
            <a:ext cx="5705475"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In the context of Coronavirus, are you planning to buy MORE / LESS  than usual in the next seven days from the following?</a:t>
            </a:r>
          </a:p>
        </p:txBody>
      </p:sp>
      <p:sp>
        <p:nvSpPr>
          <p:cNvPr id="7" name="Date Placeholder 3">
            <a:extLst>
              <a:ext uri="{FF2B5EF4-FFF2-40B4-BE49-F238E27FC236}">
                <a16:creationId xmlns:a16="http://schemas.microsoft.com/office/drawing/2014/main" id="{7CA66E91-2F48-5B46-8ECB-36189B5BAFF1}"/>
              </a:ext>
            </a:extLst>
          </p:cNvPr>
          <p:cNvSpPr txBox="1">
            <a:spLocks/>
          </p:cNvSpPr>
          <p:nvPr/>
        </p:nvSpPr>
        <p:spPr>
          <a:xfrm>
            <a:off x="390525" y="6396179"/>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or more options from a list including "none of the above”.</a:t>
            </a:r>
          </a:p>
        </p:txBody>
      </p:sp>
      <p:sp>
        <p:nvSpPr>
          <p:cNvPr id="8" name="Slide Number Placeholder 1">
            <a:extLst>
              <a:ext uri="{FF2B5EF4-FFF2-40B4-BE49-F238E27FC236}">
                <a16:creationId xmlns:a16="http://schemas.microsoft.com/office/drawing/2014/main" id="{66BB2F30-1F29-B045-9F5F-BD3554AA6C6D}"/>
              </a:ext>
            </a:extLst>
          </p:cNvPr>
          <p:cNvSpPr>
            <a:spLocks noGrp="1"/>
          </p:cNvSpPr>
          <p:nvPr>
            <p:ph type="sldNum" sz="quarter" idx="16"/>
          </p:nvPr>
        </p:nvSpPr>
        <p:spPr>
          <a:xfrm>
            <a:off x="8522208" y="6213617"/>
            <a:ext cx="3151632" cy="365125"/>
          </a:xfrm>
        </p:spPr>
        <p:txBody>
          <a:bodyPr/>
          <a:lstStyle/>
          <a:p>
            <a:r>
              <a:rPr lang="en-US" dirty="0"/>
              <a:t>Based on 1013 nationally-representative responses obtained on 8 June 2020.</a:t>
            </a:r>
          </a:p>
        </p:txBody>
      </p:sp>
    </p:spTree>
    <p:extLst>
      <p:ext uri="{BB962C8B-B14F-4D97-AF65-F5344CB8AC3E}">
        <p14:creationId xmlns:p14="http://schemas.microsoft.com/office/powerpoint/2010/main" val="3047348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a:xfrm>
            <a:off x="0" y="-323697"/>
            <a:ext cx="12192000" cy="1062317"/>
          </a:xfrm>
        </p:spPr>
        <p:txBody>
          <a:bodyPr/>
          <a:lstStyle/>
          <a:p>
            <a:r>
              <a:rPr lang="en-US" dirty="0"/>
              <a:t>Consumer Attitudes                 </a:t>
            </a:r>
            <a:r>
              <a:rPr lang="en-US" sz="1600" dirty="0">
                <a:solidFill>
                  <a:schemeClr val="tx1"/>
                </a:solidFill>
              </a:rPr>
              <a:t>Averaged score out of 100 on the influence of each attitude</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1657778018"/>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5960781"/>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In the context of Coronavirus, how do you expect your habits to change?</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6107811"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Each consumer attitude rated separately on a fifteen-point scale marked "decrease" to "increase". This is averaged to a score out of 100; 50 is a neutral score.</a:t>
            </a:r>
          </a:p>
        </p:txBody>
      </p:sp>
      <p:sp>
        <p:nvSpPr>
          <p:cNvPr id="2" name="Slide Number Placeholder 1">
            <a:extLst>
              <a:ext uri="{FF2B5EF4-FFF2-40B4-BE49-F238E27FC236}">
                <a16:creationId xmlns:a16="http://schemas.microsoft.com/office/drawing/2014/main" id="{3F93C886-35C6-864C-BECF-F48616D08A85}"/>
              </a:ext>
            </a:extLst>
          </p:cNvPr>
          <p:cNvSpPr>
            <a:spLocks noGrp="1"/>
          </p:cNvSpPr>
          <p:nvPr>
            <p:ph type="sldNum" sz="quarter" idx="16"/>
          </p:nvPr>
        </p:nvSpPr>
        <p:spPr>
          <a:xfrm>
            <a:off x="8424672" y="6213617"/>
            <a:ext cx="3249168" cy="365125"/>
          </a:xfrm>
        </p:spPr>
        <p:txBody>
          <a:bodyPr/>
          <a:lstStyle/>
          <a:p>
            <a:r>
              <a:rPr lang="en-US" dirty="0"/>
              <a:t>Based on 3043 nationally-representative responses obtained on 8 June 2020.</a:t>
            </a:r>
          </a:p>
        </p:txBody>
      </p:sp>
    </p:spTree>
    <p:extLst>
      <p:ext uri="{BB962C8B-B14F-4D97-AF65-F5344CB8AC3E}">
        <p14:creationId xmlns:p14="http://schemas.microsoft.com/office/powerpoint/2010/main" val="274646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43723A-10D4-FE4A-BB53-A7C6EFF2A1D6}"/>
              </a:ext>
            </a:extLst>
          </p:cNvPr>
          <p:cNvSpPr>
            <a:spLocks noGrp="1"/>
          </p:cNvSpPr>
          <p:nvPr>
            <p:ph type="title"/>
          </p:nvPr>
        </p:nvSpPr>
        <p:spPr/>
        <p:txBody>
          <a:bodyPr/>
          <a:lstStyle/>
          <a:p>
            <a:r>
              <a:rPr lang="en-US" dirty="0"/>
              <a:t>Post Lockdown                        </a:t>
            </a:r>
            <a:r>
              <a:rPr lang="en-US" sz="1600" dirty="0">
                <a:solidFill>
                  <a:schemeClr val="tx1"/>
                </a:solidFill>
              </a:rPr>
              <a:t>Percentage of consumers having chosen each option</a:t>
            </a:r>
          </a:p>
        </p:txBody>
      </p:sp>
      <p:graphicFrame>
        <p:nvGraphicFramePr>
          <p:cNvPr id="5" name="Chart Placeholder 4">
            <a:extLst>
              <a:ext uri="{FF2B5EF4-FFF2-40B4-BE49-F238E27FC236}">
                <a16:creationId xmlns:a16="http://schemas.microsoft.com/office/drawing/2014/main" id="{0C062151-81C8-AD49-898E-BEFF8D4C351E}"/>
              </a:ext>
            </a:extLst>
          </p:cNvPr>
          <p:cNvGraphicFramePr>
            <a:graphicFrameLocks noGrp="1"/>
          </p:cNvGraphicFramePr>
          <p:nvPr>
            <p:ph type="chart" sz="quarter" idx="13"/>
            <p:extLst>
              <p:ext uri="{D42A27DB-BD31-4B8C-83A1-F6EECF244321}">
                <p14:modId xmlns:p14="http://schemas.microsoft.com/office/powerpoint/2010/main" val="3598071837"/>
              </p:ext>
            </p:extLst>
          </p:nvPr>
        </p:nvGraphicFramePr>
        <p:xfrm>
          <a:off x="390525" y="1425575"/>
          <a:ext cx="11469688" cy="4460875"/>
        </p:xfrm>
        <a:graphic>
          <a:graphicData uri="http://schemas.openxmlformats.org/drawingml/2006/chart">
            <c:chart xmlns:c="http://schemas.openxmlformats.org/drawingml/2006/chart" xmlns:r="http://schemas.openxmlformats.org/officeDocument/2006/relationships" r:id="rId2"/>
          </a:graphicData>
        </a:graphic>
      </p:graphicFrame>
      <p:sp>
        <p:nvSpPr>
          <p:cNvPr id="10" name="Date Placeholder 3">
            <a:extLst>
              <a:ext uri="{FF2B5EF4-FFF2-40B4-BE49-F238E27FC236}">
                <a16:creationId xmlns:a16="http://schemas.microsoft.com/office/drawing/2014/main" id="{0E619FCE-7893-FE47-A509-24399AD9DEF0}"/>
              </a:ext>
            </a:extLst>
          </p:cNvPr>
          <p:cNvSpPr txBox="1">
            <a:spLocks/>
          </p:cNvSpPr>
          <p:nvPr/>
        </p:nvSpPr>
        <p:spPr>
          <a:xfrm>
            <a:off x="390525" y="6070180"/>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Question: When lockdown ends and bars and restaurants re-open how quickly will you return to eating and drinking out? </a:t>
            </a:r>
          </a:p>
        </p:txBody>
      </p:sp>
      <p:sp>
        <p:nvSpPr>
          <p:cNvPr id="11" name="Date Placeholder 3">
            <a:extLst>
              <a:ext uri="{FF2B5EF4-FFF2-40B4-BE49-F238E27FC236}">
                <a16:creationId xmlns:a16="http://schemas.microsoft.com/office/drawing/2014/main" id="{F3524C82-ADC2-AD45-AAF0-D59FE5E0769E}"/>
              </a:ext>
            </a:extLst>
          </p:cNvPr>
          <p:cNvSpPr txBox="1">
            <a:spLocks/>
          </p:cNvSpPr>
          <p:nvPr/>
        </p:nvSpPr>
        <p:spPr>
          <a:xfrm>
            <a:off x="390525" y="6325906"/>
            <a:ext cx="871728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Lato" panose="020F0502020204030203" pitchFamily="34" charset="0"/>
                <a:ea typeface="Lato" panose="020F0502020204030203" pitchFamily="34" charset="0"/>
                <a:cs typeface="Lato" panose="020F050202020403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Method: Select one option from a list including "none of the above”.</a:t>
            </a:r>
          </a:p>
        </p:txBody>
      </p:sp>
      <p:sp>
        <p:nvSpPr>
          <p:cNvPr id="2" name="Slide Number Placeholder 1">
            <a:extLst>
              <a:ext uri="{FF2B5EF4-FFF2-40B4-BE49-F238E27FC236}">
                <a16:creationId xmlns:a16="http://schemas.microsoft.com/office/drawing/2014/main" id="{E3772B74-324B-3740-BCCC-1600C8693F8D}"/>
              </a:ext>
            </a:extLst>
          </p:cNvPr>
          <p:cNvSpPr>
            <a:spLocks noGrp="1"/>
          </p:cNvSpPr>
          <p:nvPr>
            <p:ph type="sldNum" sz="quarter" idx="16"/>
          </p:nvPr>
        </p:nvSpPr>
        <p:spPr>
          <a:xfrm>
            <a:off x="8522208" y="6213617"/>
            <a:ext cx="3151632" cy="365125"/>
          </a:xfrm>
        </p:spPr>
        <p:txBody>
          <a:bodyPr/>
          <a:lstStyle/>
          <a:p>
            <a:r>
              <a:rPr lang="en-US" dirty="0"/>
              <a:t>Based on 510 nationally-representative responses obtained on 8 June 2020.</a:t>
            </a:r>
          </a:p>
        </p:txBody>
      </p:sp>
    </p:spTree>
    <p:extLst>
      <p:ext uri="{BB962C8B-B14F-4D97-AF65-F5344CB8AC3E}">
        <p14:creationId xmlns:p14="http://schemas.microsoft.com/office/powerpoint/2010/main" val="3780217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3925</TotalTime>
  <Words>1091</Words>
  <Application>Microsoft Office PowerPoint</Application>
  <PresentationFormat>Widescreen</PresentationFormat>
  <Paragraphs>84</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Lato</vt:lpstr>
      <vt:lpstr>Montserrat</vt:lpstr>
      <vt:lpstr>Office Theme</vt:lpstr>
      <vt:lpstr>PowerPoint Presentation</vt:lpstr>
      <vt:lpstr>Contents                                                         What's in this report and what it means</vt:lpstr>
      <vt:lpstr>Lifestyle Changes                            Percentage of consumers having chosen each option</vt:lpstr>
      <vt:lpstr>Lifestyle Changes                                                       Percentage of consumers having chosen each option</vt:lpstr>
      <vt:lpstr>Changes in Shopping     Increase / decrease in intention to buy long-lasting foods and drinks</vt:lpstr>
      <vt:lpstr>Changes in Shopping     Increase / decrease in intention to buy fresh foods and drinks</vt:lpstr>
      <vt:lpstr>Changes in Shopping     Increase / decrease in intention to buy personal care &amp; OTC products</vt:lpstr>
      <vt:lpstr>Consumer Attitudes                 Averaged score out of 100 on the influence of each attitude</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Post Lockdown                        Percentage of consumers having chosen each option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Alex.yotova@vyprco.com</dc:creator>
  <cp:lastModifiedBy>Anjali Dattani</cp:lastModifiedBy>
  <cp:revision>220</cp:revision>
  <cp:lastPrinted>2020-03-31T14:28:43Z</cp:lastPrinted>
  <dcterms:created xsi:type="dcterms:W3CDTF">2020-03-27T14:39:49Z</dcterms:created>
  <dcterms:modified xsi:type="dcterms:W3CDTF">2020-06-22T12:24:50Z</dcterms:modified>
</cp:coreProperties>
</file>