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Lst>
  <p:notesMasterIdLst>
    <p:notesMasterId r:id="rId19"/>
  </p:notesMasterIdLst>
  <p:sldIdLst>
    <p:sldId id="273" r:id="rId6"/>
    <p:sldId id="259" r:id="rId7"/>
    <p:sldId id="274" r:id="rId8"/>
    <p:sldId id="275" r:id="rId9"/>
    <p:sldId id="277" r:id="rId10"/>
    <p:sldId id="291" r:id="rId11"/>
    <p:sldId id="292" r:id="rId12"/>
    <p:sldId id="278" r:id="rId13"/>
    <p:sldId id="293" r:id="rId14"/>
    <p:sldId id="294" r:id="rId15"/>
    <p:sldId id="295" r:id="rId16"/>
    <p:sldId id="288" r:id="rId17"/>
    <p:sldId id="29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91"/>
    <a:srgbClr val="01273A"/>
    <a:srgbClr val="2EB895"/>
    <a:srgbClr val="F8F8F8"/>
    <a:srgbClr val="FECE17"/>
    <a:srgbClr val="D719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0" autoAdjust="0"/>
    <p:restoredTop sz="87816"/>
  </p:normalViewPr>
  <p:slideViewPr>
    <p:cSldViewPr snapToGrid="0">
      <p:cViewPr>
        <p:scale>
          <a:sx n="120" d="100"/>
          <a:sy n="120" d="100"/>
        </p:scale>
        <p:origin x="800" y="480"/>
      </p:cViewPr>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F101D-76FD-FF4F-8E6F-A63A107DDA3D}" type="datetimeFigureOut">
              <a:rPr lang="en-US" smtClean="0"/>
              <a:t>9/11/25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92E2F4-5D53-0A47-96B5-F3A9FA3140A7}" type="slidenum">
              <a:rPr lang="en-US" smtClean="0"/>
              <a:t>‹#›</a:t>
            </a:fld>
            <a:endParaRPr lang="en-US"/>
          </a:p>
        </p:txBody>
      </p:sp>
    </p:spTree>
    <p:extLst>
      <p:ext uri="{BB962C8B-B14F-4D97-AF65-F5344CB8AC3E}">
        <p14:creationId xmlns:p14="http://schemas.microsoft.com/office/powerpoint/2010/main" val="3636907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92E2F4-5D53-0A47-96B5-F3A9FA3140A7}" type="slidenum">
              <a:rPr lang="en-US" smtClean="0"/>
              <a:t>1</a:t>
            </a:fld>
            <a:endParaRPr lang="en-US"/>
          </a:p>
        </p:txBody>
      </p:sp>
    </p:spTree>
    <p:extLst>
      <p:ext uri="{BB962C8B-B14F-4D97-AF65-F5344CB8AC3E}">
        <p14:creationId xmlns:p14="http://schemas.microsoft.com/office/powerpoint/2010/main" val="2300231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E3C1E-4235-F8B8-2D0A-A97790DBB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9DD39C-4B60-82E3-09DD-5E80238CFB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581D39-570C-1AD5-BDFB-6992DDCFFA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E3C7F2-B9EF-C919-8AA6-233E49917135}"/>
              </a:ext>
            </a:extLst>
          </p:cNvPr>
          <p:cNvSpPr>
            <a:spLocks noGrp="1"/>
          </p:cNvSpPr>
          <p:nvPr>
            <p:ph type="sldNum" sz="quarter" idx="5"/>
          </p:nvPr>
        </p:nvSpPr>
        <p:spPr/>
        <p:txBody>
          <a:bodyPr/>
          <a:lstStyle/>
          <a:p>
            <a:fld id="{9192E2F4-5D53-0A47-96B5-F3A9FA3140A7}" type="slidenum">
              <a:rPr lang="en-US" smtClean="0"/>
              <a:t>11</a:t>
            </a:fld>
            <a:endParaRPr lang="en-US"/>
          </a:p>
        </p:txBody>
      </p:sp>
    </p:spTree>
    <p:extLst>
      <p:ext uri="{BB962C8B-B14F-4D97-AF65-F5344CB8AC3E}">
        <p14:creationId xmlns:p14="http://schemas.microsoft.com/office/powerpoint/2010/main" val="2006917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5256D-DE8F-61AC-3BAA-3AF85FCBFB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76C247-CC59-301D-6B68-F8DE32F37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9A00F3-1403-0178-2946-D616E55601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3414DA-9462-A658-694D-6888B3524EF2}"/>
              </a:ext>
            </a:extLst>
          </p:cNvPr>
          <p:cNvSpPr>
            <a:spLocks noGrp="1"/>
          </p:cNvSpPr>
          <p:nvPr>
            <p:ph type="sldNum" sz="quarter" idx="5"/>
          </p:nvPr>
        </p:nvSpPr>
        <p:spPr/>
        <p:txBody>
          <a:bodyPr/>
          <a:lstStyle/>
          <a:p>
            <a:fld id="{9192E2F4-5D53-0A47-96B5-F3A9FA3140A7}" type="slidenum">
              <a:rPr lang="en-US" smtClean="0"/>
              <a:t>12</a:t>
            </a:fld>
            <a:endParaRPr lang="en-US"/>
          </a:p>
        </p:txBody>
      </p:sp>
    </p:spTree>
    <p:extLst>
      <p:ext uri="{BB962C8B-B14F-4D97-AF65-F5344CB8AC3E}">
        <p14:creationId xmlns:p14="http://schemas.microsoft.com/office/powerpoint/2010/main" val="502487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DD3CF-A067-2F0C-12A7-49DECC8FC4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AB91E-E62C-B4BD-62C6-4DDE41334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E7B9AA-6D00-0252-90B5-B7650C6573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1BA6F4-F597-3B2D-33C5-3000785F2958}"/>
              </a:ext>
            </a:extLst>
          </p:cNvPr>
          <p:cNvSpPr>
            <a:spLocks noGrp="1"/>
          </p:cNvSpPr>
          <p:nvPr>
            <p:ph type="sldNum" sz="quarter" idx="5"/>
          </p:nvPr>
        </p:nvSpPr>
        <p:spPr/>
        <p:txBody>
          <a:bodyPr/>
          <a:lstStyle/>
          <a:p>
            <a:fld id="{9192E2F4-5D53-0A47-96B5-F3A9FA3140A7}" type="slidenum">
              <a:rPr lang="en-US" smtClean="0"/>
              <a:t>13</a:t>
            </a:fld>
            <a:endParaRPr lang="en-US"/>
          </a:p>
        </p:txBody>
      </p:sp>
    </p:spTree>
    <p:extLst>
      <p:ext uri="{BB962C8B-B14F-4D97-AF65-F5344CB8AC3E}">
        <p14:creationId xmlns:p14="http://schemas.microsoft.com/office/powerpoint/2010/main" val="3805952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92E2F4-5D53-0A47-96B5-F3A9FA3140A7}" type="slidenum">
              <a:rPr lang="en-US" smtClean="0"/>
              <a:t>2</a:t>
            </a:fld>
            <a:endParaRPr lang="en-US"/>
          </a:p>
        </p:txBody>
      </p:sp>
    </p:spTree>
    <p:extLst>
      <p:ext uri="{BB962C8B-B14F-4D97-AF65-F5344CB8AC3E}">
        <p14:creationId xmlns:p14="http://schemas.microsoft.com/office/powerpoint/2010/main" val="2081259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C3BD2-AF5E-4AFB-4BDD-6B1B4127A6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457E65-CCD1-E64D-A8E7-D1FF73A507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09A400-70D0-6838-E5AB-C503D5B334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E595B7-6ABD-BAA3-C16E-C9F19243DE24}"/>
              </a:ext>
            </a:extLst>
          </p:cNvPr>
          <p:cNvSpPr>
            <a:spLocks noGrp="1"/>
          </p:cNvSpPr>
          <p:nvPr>
            <p:ph type="sldNum" sz="quarter" idx="5"/>
          </p:nvPr>
        </p:nvSpPr>
        <p:spPr/>
        <p:txBody>
          <a:bodyPr/>
          <a:lstStyle/>
          <a:p>
            <a:fld id="{9192E2F4-5D53-0A47-96B5-F3A9FA3140A7}" type="slidenum">
              <a:rPr lang="en-US" smtClean="0"/>
              <a:t>3</a:t>
            </a:fld>
            <a:endParaRPr lang="en-US"/>
          </a:p>
        </p:txBody>
      </p:sp>
    </p:spTree>
    <p:extLst>
      <p:ext uri="{BB962C8B-B14F-4D97-AF65-F5344CB8AC3E}">
        <p14:creationId xmlns:p14="http://schemas.microsoft.com/office/powerpoint/2010/main" val="910480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72556-D8AE-E9AF-FB39-722B135A59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151023-39BE-64C0-F886-2375AB3E9A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F33C66-A7C9-F701-3134-0CBF87DC17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2BBDAA-8421-30B6-B69A-70D9496561F2}"/>
              </a:ext>
            </a:extLst>
          </p:cNvPr>
          <p:cNvSpPr>
            <a:spLocks noGrp="1"/>
          </p:cNvSpPr>
          <p:nvPr>
            <p:ph type="sldNum" sz="quarter" idx="5"/>
          </p:nvPr>
        </p:nvSpPr>
        <p:spPr/>
        <p:txBody>
          <a:bodyPr/>
          <a:lstStyle/>
          <a:p>
            <a:fld id="{9192E2F4-5D53-0A47-96B5-F3A9FA3140A7}" type="slidenum">
              <a:rPr lang="en-US" smtClean="0"/>
              <a:t>4</a:t>
            </a:fld>
            <a:endParaRPr lang="en-US"/>
          </a:p>
        </p:txBody>
      </p:sp>
    </p:spTree>
    <p:extLst>
      <p:ext uri="{BB962C8B-B14F-4D97-AF65-F5344CB8AC3E}">
        <p14:creationId xmlns:p14="http://schemas.microsoft.com/office/powerpoint/2010/main" val="626201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415DC-D1F0-9947-ED0B-DA4BF0C6EF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D5D95-5659-8DBE-C045-7D3D9A720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DA4D-35A7-2845-1358-9385A5E306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E19ED0-DC6C-3C56-1728-CB7CBA784033}"/>
              </a:ext>
            </a:extLst>
          </p:cNvPr>
          <p:cNvSpPr>
            <a:spLocks noGrp="1"/>
          </p:cNvSpPr>
          <p:nvPr>
            <p:ph type="sldNum" sz="quarter" idx="5"/>
          </p:nvPr>
        </p:nvSpPr>
        <p:spPr/>
        <p:txBody>
          <a:bodyPr/>
          <a:lstStyle/>
          <a:p>
            <a:fld id="{9192E2F4-5D53-0A47-96B5-F3A9FA3140A7}" type="slidenum">
              <a:rPr lang="en-US" smtClean="0"/>
              <a:t>5</a:t>
            </a:fld>
            <a:endParaRPr lang="en-US"/>
          </a:p>
        </p:txBody>
      </p:sp>
    </p:spTree>
    <p:extLst>
      <p:ext uri="{BB962C8B-B14F-4D97-AF65-F5344CB8AC3E}">
        <p14:creationId xmlns:p14="http://schemas.microsoft.com/office/powerpoint/2010/main" val="4018076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D0BA9-9FC6-2566-436C-11F7C4E19B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11AA09-2E15-A654-BA41-108128871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F91D4B-C077-6D43-0FF0-F6755F258C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24AF435-14EE-9367-DE8A-E8D653312AED}"/>
              </a:ext>
            </a:extLst>
          </p:cNvPr>
          <p:cNvSpPr>
            <a:spLocks noGrp="1"/>
          </p:cNvSpPr>
          <p:nvPr>
            <p:ph type="sldNum" sz="quarter" idx="5"/>
          </p:nvPr>
        </p:nvSpPr>
        <p:spPr/>
        <p:txBody>
          <a:bodyPr/>
          <a:lstStyle/>
          <a:p>
            <a:fld id="{9192E2F4-5D53-0A47-96B5-F3A9FA3140A7}" type="slidenum">
              <a:rPr lang="en-US" smtClean="0"/>
              <a:t>7</a:t>
            </a:fld>
            <a:endParaRPr lang="en-US"/>
          </a:p>
        </p:txBody>
      </p:sp>
    </p:spTree>
    <p:extLst>
      <p:ext uri="{BB962C8B-B14F-4D97-AF65-F5344CB8AC3E}">
        <p14:creationId xmlns:p14="http://schemas.microsoft.com/office/powerpoint/2010/main" val="316827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47FDA-3343-0C63-5386-D79DE2F1A3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94876-834F-9EB1-266C-C70C80FC96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60B9F3-EB36-1A75-ECC1-5D2EAB54BA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FE9F2D-5FAC-A12E-DFCF-DFB1DC0B0DBA}"/>
              </a:ext>
            </a:extLst>
          </p:cNvPr>
          <p:cNvSpPr>
            <a:spLocks noGrp="1"/>
          </p:cNvSpPr>
          <p:nvPr>
            <p:ph type="sldNum" sz="quarter" idx="5"/>
          </p:nvPr>
        </p:nvSpPr>
        <p:spPr/>
        <p:txBody>
          <a:bodyPr/>
          <a:lstStyle/>
          <a:p>
            <a:fld id="{9192E2F4-5D53-0A47-96B5-F3A9FA3140A7}" type="slidenum">
              <a:rPr lang="en-US" smtClean="0"/>
              <a:t>8</a:t>
            </a:fld>
            <a:endParaRPr lang="en-US"/>
          </a:p>
        </p:txBody>
      </p:sp>
    </p:spTree>
    <p:extLst>
      <p:ext uri="{BB962C8B-B14F-4D97-AF65-F5344CB8AC3E}">
        <p14:creationId xmlns:p14="http://schemas.microsoft.com/office/powerpoint/2010/main" val="2585179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94CD6-CC24-6E68-83D5-31FECD5E2A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4BC01F-CDEF-E80B-8EEF-74394BE4B0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321F00-D42B-BA43-015C-29D8AACA0A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DC9D5D-D85A-4CF5-297F-637F198B4C2A}"/>
              </a:ext>
            </a:extLst>
          </p:cNvPr>
          <p:cNvSpPr>
            <a:spLocks noGrp="1"/>
          </p:cNvSpPr>
          <p:nvPr>
            <p:ph type="sldNum" sz="quarter" idx="5"/>
          </p:nvPr>
        </p:nvSpPr>
        <p:spPr/>
        <p:txBody>
          <a:bodyPr/>
          <a:lstStyle/>
          <a:p>
            <a:fld id="{9192E2F4-5D53-0A47-96B5-F3A9FA3140A7}" type="slidenum">
              <a:rPr lang="en-US" smtClean="0"/>
              <a:t>9</a:t>
            </a:fld>
            <a:endParaRPr lang="en-US"/>
          </a:p>
        </p:txBody>
      </p:sp>
    </p:spTree>
    <p:extLst>
      <p:ext uri="{BB962C8B-B14F-4D97-AF65-F5344CB8AC3E}">
        <p14:creationId xmlns:p14="http://schemas.microsoft.com/office/powerpoint/2010/main" val="3989920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69ACD-A94F-3660-7B0C-6C610D8096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AF8705-B9BC-B434-EC25-C1AF7F59C4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A4E21D-FBC5-5B7E-4730-B4EE3ADEB9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988B00-6EA3-6804-D4AA-99CB72128FE9}"/>
              </a:ext>
            </a:extLst>
          </p:cNvPr>
          <p:cNvSpPr>
            <a:spLocks noGrp="1"/>
          </p:cNvSpPr>
          <p:nvPr>
            <p:ph type="sldNum" sz="quarter" idx="5"/>
          </p:nvPr>
        </p:nvSpPr>
        <p:spPr/>
        <p:txBody>
          <a:bodyPr/>
          <a:lstStyle/>
          <a:p>
            <a:fld id="{9192E2F4-5D53-0A47-96B5-F3A9FA3140A7}" type="slidenum">
              <a:rPr lang="en-US" smtClean="0"/>
              <a:t>10</a:t>
            </a:fld>
            <a:endParaRPr lang="en-US"/>
          </a:p>
        </p:txBody>
      </p:sp>
    </p:spTree>
    <p:extLst>
      <p:ext uri="{BB962C8B-B14F-4D97-AF65-F5344CB8AC3E}">
        <p14:creationId xmlns:p14="http://schemas.microsoft.com/office/powerpoint/2010/main" val="3726625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74928-34AD-048D-8315-6E3AAC40807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94ECF09-A5DD-6C63-EF87-E663FB5E07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1886A9E-6D63-EB38-5D5C-9F96E573E5B3}"/>
              </a:ext>
            </a:extLst>
          </p:cNvPr>
          <p:cNvSpPr>
            <a:spLocks noGrp="1"/>
          </p:cNvSpPr>
          <p:nvPr>
            <p:ph type="dt" sz="half" idx="10"/>
          </p:nvPr>
        </p:nvSpPr>
        <p:spPr/>
        <p:txBody>
          <a:bodyPr/>
          <a:lstStyle/>
          <a:p>
            <a:fld id="{F3E276DA-0CF4-F84B-9163-9CF14BDCD949}" type="datetimeFigureOut">
              <a:rPr lang="en-US" smtClean="0"/>
              <a:t>9/11/25</a:t>
            </a:fld>
            <a:endParaRPr lang="en-US"/>
          </a:p>
        </p:txBody>
      </p:sp>
      <p:sp>
        <p:nvSpPr>
          <p:cNvPr id="5" name="Footer Placeholder 4">
            <a:extLst>
              <a:ext uri="{FF2B5EF4-FFF2-40B4-BE49-F238E27FC236}">
                <a16:creationId xmlns:a16="http://schemas.microsoft.com/office/drawing/2014/main" id="{36E4B540-4767-4649-C2ED-7D04ED1A0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82EAF2-B8A8-5436-6A3A-A58B05E0630A}"/>
              </a:ext>
            </a:extLst>
          </p:cNvPr>
          <p:cNvSpPr>
            <a:spLocks noGrp="1"/>
          </p:cNvSpPr>
          <p:nvPr>
            <p:ph type="sldNum" sz="quarter" idx="12"/>
          </p:nvPr>
        </p:nvSpPr>
        <p:spPr/>
        <p:txBody>
          <a:bodyPr/>
          <a:lstStyle/>
          <a:p>
            <a:fld id="{7E911151-5997-9046-801E-FC434BDA7E10}" type="slidenum">
              <a:rPr lang="en-US" smtClean="0"/>
              <a:t>‹#›</a:t>
            </a:fld>
            <a:endParaRPr lang="en-US"/>
          </a:p>
        </p:txBody>
      </p:sp>
    </p:spTree>
    <p:extLst>
      <p:ext uri="{BB962C8B-B14F-4D97-AF65-F5344CB8AC3E}">
        <p14:creationId xmlns:p14="http://schemas.microsoft.com/office/powerpoint/2010/main" val="807853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7E569-0F4D-E11E-7DFA-4AFFF7C81AD9}"/>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B4259AD-FCB0-73ED-B233-7697CB5FD90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1C425A5-3F2E-2AE2-7FF8-8F314B5C4F98}"/>
              </a:ext>
            </a:extLst>
          </p:cNvPr>
          <p:cNvSpPr>
            <a:spLocks noGrp="1"/>
          </p:cNvSpPr>
          <p:nvPr>
            <p:ph type="dt" sz="half" idx="10"/>
          </p:nvPr>
        </p:nvSpPr>
        <p:spPr/>
        <p:txBody>
          <a:bodyPr/>
          <a:lstStyle/>
          <a:p>
            <a:fld id="{F3E276DA-0CF4-F84B-9163-9CF14BDCD949}" type="datetimeFigureOut">
              <a:rPr lang="en-US" smtClean="0"/>
              <a:t>9/11/25</a:t>
            </a:fld>
            <a:endParaRPr lang="en-US"/>
          </a:p>
        </p:txBody>
      </p:sp>
      <p:sp>
        <p:nvSpPr>
          <p:cNvPr id="5" name="Footer Placeholder 4">
            <a:extLst>
              <a:ext uri="{FF2B5EF4-FFF2-40B4-BE49-F238E27FC236}">
                <a16:creationId xmlns:a16="http://schemas.microsoft.com/office/drawing/2014/main" id="{4F459CB3-974F-0082-F138-6B0EC328CD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CC47DD-4326-CEA8-21AE-AF181AD7016C}"/>
              </a:ext>
            </a:extLst>
          </p:cNvPr>
          <p:cNvSpPr>
            <a:spLocks noGrp="1"/>
          </p:cNvSpPr>
          <p:nvPr>
            <p:ph type="sldNum" sz="quarter" idx="12"/>
          </p:nvPr>
        </p:nvSpPr>
        <p:spPr/>
        <p:txBody>
          <a:bodyPr/>
          <a:lstStyle/>
          <a:p>
            <a:fld id="{7E911151-5997-9046-801E-FC434BDA7E10}" type="slidenum">
              <a:rPr lang="en-US" smtClean="0"/>
              <a:t>‹#›</a:t>
            </a:fld>
            <a:endParaRPr lang="en-US"/>
          </a:p>
        </p:txBody>
      </p:sp>
    </p:spTree>
    <p:extLst>
      <p:ext uri="{BB962C8B-B14F-4D97-AF65-F5344CB8AC3E}">
        <p14:creationId xmlns:p14="http://schemas.microsoft.com/office/powerpoint/2010/main" val="201306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C4CFE-008C-2BAE-3EBA-36D02D1F7FD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02AE876-32D0-74D1-ADF9-BF972C38C67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19896ED-0887-E15F-8B08-A7E60BA02810}"/>
              </a:ext>
            </a:extLst>
          </p:cNvPr>
          <p:cNvSpPr>
            <a:spLocks noGrp="1"/>
          </p:cNvSpPr>
          <p:nvPr>
            <p:ph type="dt" sz="half" idx="10"/>
          </p:nvPr>
        </p:nvSpPr>
        <p:spPr/>
        <p:txBody>
          <a:bodyPr/>
          <a:lstStyle/>
          <a:p>
            <a:fld id="{F3E276DA-0CF4-F84B-9163-9CF14BDCD949}" type="datetimeFigureOut">
              <a:rPr lang="en-US" smtClean="0"/>
              <a:t>9/11/25</a:t>
            </a:fld>
            <a:endParaRPr lang="en-US"/>
          </a:p>
        </p:txBody>
      </p:sp>
      <p:sp>
        <p:nvSpPr>
          <p:cNvPr id="5" name="Footer Placeholder 4">
            <a:extLst>
              <a:ext uri="{FF2B5EF4-FFF2-40B4-BE49-F238E27FC236}">
                <a16:creationId xmlns:a16="http://schemas.microsoft.com/office/drawing/2014/main" id="{5D526403-4380-09F3-1054-136B3F787E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49EA8-44B8-07E3-7780-040FB9189B66}"/>
              </a:ext>
            </a:extLst>
          </p:cNvPr>
          <p:cNvSpPr>
            <a:spLocks noGrp="1"/>
          </p:cNvSpPr>
          <p:nvPr>
            <p:ph type="sldNum" sz="quarter" idx="12"/>
          </p:nvPr>
        </p:nvSpPr>
        <p:spPr/>
        <p:txBody>
          <a:bodyPr/>
          <a:lstStyle/>
          <a:p>
            <a:fld id="{7E911151-5997-9046-801E-FC434BDA7E10}" type="slidenum">
              <a:rPr lang="en-US" smtClean="0"/>
              <a:t>‹#›</a:t>
            </a:fld>
            <a:endParaRPr lang="en-US"/>
          </a:p>
        </p:txBody>
      </p:sp>
    </p:spTree>
    <p:extLst>
      <p:ext uri="{BB962C8B-B14F-4D97-AF65-F5344CB8AC3E}">
        <p14:creationId xmlns:p14="http://schemas.microsoft.com/office/powerpoint/2010/main" val="2854486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E553D-3F0A-1DDE-343F-BCF30252BF3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419BEE8-895C-A6F6-21C6-8D1E0A12FF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4025F3D-1119-1C54-118A-6BBB0EEBE3B4}"/>
              </a:ext>
            </a:extLst>
          </p:cNvPr>
          <p:cNvSpPr>
            <a:spLocks noGrp="1"/>
          </p:cNvSpPr>
          <p:nvPr>
            <p:ph type="dt" sz="half" idx="10"/>
          </p:nvPr>
        </p:nvSpPr>
        <p:spPr/>
        <p:txBody>
          <a:bodyPr/>
          <a:lstStyle/>
          <a:p>
            <a:fld id="{AC4530F1-6236-674D-B3DA-24DBD5BDF0D2}" type="datetimeFigureOut">
              <a:rPr lang="en-US" smtClean="0"/>
              <a:t>9/11/25</a:t>
            </a:fld>
            <a:endParaRPr lang="en-US"/>
          </a:p>
        </p:txBody>
      </p:sp>
      <p:sp>
        <p:nvSpPr>
          <p:cNvPr id="5" name="Footer Placeholder 4">
            <a:extLst>
              <a:ext uri="{FF2B5EF4-FFF2-40B4-BE49-F238E27FC236}">
                <a16:creationId xmlns:a16="http://schemas.microsoft.com/office/drawing/2014/main" id="{066A88C7-8DB5-909D-0917-BBC4850221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14028F-066F-6C3A-9AD9-7AA62025A9CC}"/>
              </a:ext>
            </a:extLst>
          </p:cNvPr>
          <p:cNvSpPr>
            <a:spLocks noGrp="1"/>
          </p:cNvSpPr>
          <p:nvPr>
            <p:ph type="sldNum" sz="quarter" idx="12"/>
          </p:nvPr>
        </p:nvSpPr>
        <p:spPr/>
        <p:txBody>
          <a:bodyPr/>
          <a:lstStyle/>
          <a:p>
            <a:fld id="{63B85237-F0B1-6E47-8129-63D282D267A3}" type="slidenum">
              <a:rPr lang="en-US" smtClean="0"/>
              <a:t>‹#›</a:t>
            </a:fld>
            <a:endParaRPr lang="en-US"/>
          </a:p>
        </p:txBody>
      </p:sp>
    </p:spTree>
    <p:extLst>
      <p:ext uri="{BB962C8B-B14F-4D97-AF65-F5344CB8AC3E}">
        <p14:creationId xmlns:p14="http://schemas.microsoft.com/office/powerpoint/2010/main" val="3697697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0A7E4-91F0-1C6B-7CA6-C618B4AAF3D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C5AD44D-0786-8313-AEC6-6C3D9CF58A4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981C92-FBCA-D0EB-B4B0-7DD709DB31CC}"/>
              </a:ext>
            </a:extLst>
          </p:cNvPr>
          <p:cNvSpPr>
            <a:spLocks noGrp="1"/>
          </p:cNvSpPr>
          <p:nvPr>
            <p:ph type="dt" sz="half" idx="10"/>
          </p:nvPr>
        </p:nvSpPr>
        <p:spPr/>
        <p:txBody>
          <a:bodyPr/>
          <a:lstStyle/>
          <a:p>
            <a:fld id="{AC4530F1-6236-674D-B3DA-24DBD5BDF0D2}" type="datetimeFigureOut">
              <a:rPr lang="en-US" smtClean="0"/>
              <a:t>9/11/25</a:t>
            </a:fld>
            <a:endParaRPr lang="en-US"/>
          </a:p>
        </p:txBody>
      </p:sp>
      <p:sp>
        <p:nvSpPr>
          <p:cNvPr id="5" name="Footer Placeholder 4">
            <a:extLst>
              <a:ext uri="{FF2B5EF4-FFF2-40B4-BE49-F238E27FC236}">
                <a16:creationId xmlns:a16="http://schemas.microsoft.com/office/drawing/2014/main" id="{544A9DBC-DB59-02B3-9648-06AE6275C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720910-9E17-6B87-3B50-4A5D6C1C9E7B}"/>
              </a:ext>
            </a:extLst>
          </p:cNvPr>
          <p:cNvSpPr>
            <a:spLocks noGrp="1"/>
          </p:cNvSpPr>
          <p:nvPr>
            <p:ph type="sldNum" sz="quarter" idx="12"/>
          </p:nvPr>
        </p:nvSpPr>
        <p:spPr/>
        <p:txBody>
          <a:bodyPr/>
          <a:lstStyle/>
          <a:p>
            <a:fld id="{63B85237-F0B1-6E47-8129-63D282D267A3}" type="slidenum">
              <a:rPr lang="en-US" smtClean="0"/>
              <a:t>‹#›</a:t>
            </a:fld>
            <a:endParaRPr lang="en-US"/>
          </a:p>
        </p:txBody>
      </p:sp>
    </p:spTree>
    <p:extLst>
      <p:ext uri="{BB962C8B-B14F-4D97-AF65-F5344CB8AC3E}">
        <p14:creationId xmlns:p14="http://schemas.microsoft.com/office/powerpoint/2010/main" val="247228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E0A25-7081-8A16-1979-B3A20C6D73D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FB4AF22-2DF1-8DF9-E8BD-1D4373800A1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12085AD-BF61-FE39-CFA3-7163CF53A12E}"/>
              </a:ext>
            </a:extLst>
          </p:cNvPr>
          <p:cNvSpPr>
            <a:spLocks noGrp="1"/>
          </p:cNvSpPr>
          <p:nvPr>
            <p:ph type="dt" sz="half" idx="10"/>
          </p:nvPr>
        </p:nvSpPr>
        <p:spPr/>
        <p:txBody>
          <a:bodyPr/>
          <a:lstStyle/>
          <a:p>
            <a:fld id="{AC4530F1-6236-674D-B3DA-24DBD5BDF0D2}" type="datetimeFigureOut">
              <a:rPr lang="en-US" smtClean="0"/>
              <a:t>9/11/25</a:t>
            </a:fld>
            <a:endParaRPr lang="en-US"/>
          </a:p>
        </p:txBody>
      </p:sp>
      <p:sp>
        <p:nvSpPr>
          <p:cNvPr id="5" name="Footer Placeholder 4">
            <a:extLst>
              <a:ext uri="{FF2B5EF4-FFF2-40B4-BE49-F238E27FC236}">
                <a16:creationId xmlns:a16="http://schemas.microsoft.com/office/drawing/2014/main" id="{FE9835CF-B61B-B0C7-C7B4-0243EE4489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FC509-BB21-F7C2-ADD5-E59F7E352CD0}"/>
              </a:ext>
            </a:extLst>
          </p:cNvPr>
          <p:cNvSpPr>
            <a:spLocks noGrp="1"/>
          </p:cNvSpPr>
          <p:nvPr>
            <p:ph type="sldNum" sz="quarter" idx="12"/>
          </p:nvPr>
        </p:nvSpPr>
        <p:spPr/>
        <p:txBody>
          <a:bodyPr/>
          <a:lstStyle/>
          <a:p>
            <a:fld id="{63B85237-F0B1-6E47-8129-63D282D267A3}" type="slidenum">
              <a:rPr lang="en-US" smtClean="0"/>
              <a:t>‹#›</a:t>
            </a:fld>
            <a:endParaRPr lang="en-US"/>
          </a:p>
        </p:txBody>
      </p:sp>
    </p:spTree>
    <p:extLst>
      <p:ext uri="{BB962C8B-B14F-4D97-AF65-F5344CB8AC3E}">
        <p14:creationId xmlns:p14="http://schemas.microsoft.com/office/powerpoint/2010/main" val="554147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AF495-46CF-E83A-C328-605C02B209D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B255074-61E8-346F-75DE-14AD136AED0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4F38BEA-5E6F-22AA-7BC5-FE6ABDFE15B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D71E5810-EA6D-1D75-CB76-9883B675C45B}"/>
              </a:ext>
            </a:extLst>
          </p:cNvPr>
          <p:cNvSpPr>
            <a:spLocks noGrp="1"/>
          </p:cNvSpPr>
          <p:nvPr>
            <p:ph type="dt" sz="half" idx="10"/>
          </p:nvPr>
        </p:nvSpPr>
        <p:spPr/>
        <p:txBody>
          <a:bodyPr/>
          <a:lstStyle/>
          <a:p>
            <a:fld id="{AC4530F1-6236-674D-B3DA-24DBD5BDF0D2}" type="datetimeFigureOut">
              <a:rPr lang="en-US" smtClean="0"/>
              <a:t>9/11/25</a:t>
            </a:fld>
            <a:endParaRPr lang="en-US"/>
          </a:p>
        </p:txBody>
      </p:sp>
      <p:sp>
        <p:nvSpPr>
          <p:cNvPr id="6" name="Footer Placeholder 5">
            <a:extLst>
              <a:ext uri="{FF2B5EF4-FFF2-40B4-BE49-F238E27FC236}">
                <a16:creationId xmlns:a16="http://schemas.microsoft.com/office/drawing/2014/main" id="{74943E38-2413-5DCD-AFE1-86ADE6F3C8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90F256-AE66-E91B-AE64-DE7179B46557}"/>
              </a:ext>
            </a:extLst>
          </p:cNvPr>
          <p:cNvSpPr>
            <a:spLocks noGrp="1"/>
          </p:cNvSpPr>
          <p:nvPr>
            <p:ph type="sldNum" sz="quarter" idx="12"/>
          </p:nvPr>
        </p:nvSpPr>
        <p:spPr/>
        <p:txBody>
          <a:bodyPr/>
          <a:lstStyle/>
          <a:p>
            <a:fld id="{63B85237-F0B1-6E47-8129-63D282D267A3}" type="slidenum">
              <a:rPr lang="en-US" smtClean="0"/>
              <a:t>‹#›</a:t>
            </a:fld>
            <a:endParaRPr lang="en-US"/>
          </a:p>
        </p:txBody>
      </p:sp>
    </p:spTree>
    <p:extLst>
      <p:ext uri="{BB962C8B-B14F-4D97-AF65-F5344CB8AC3E}">
        <p14:creationId xmlns:p14="http://schemas.microsoft.com/office/powerpoint/2010/main" val="3891341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FCB0EE-0070-416A-111F-5560F9FE477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0B85748-B9CB-8C3A-52AD-CD81295BB8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F3CB619-50B5-9782-3945-5C0740118A2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4F828BF-9C44-511C-0CC5-BD434C4D31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3629C5C-F28C-58EF-B3E5-FEAD7EF69F9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D1759A8-CC39-1C98-F4C5-FC811BAAD262}"/>
              </a:ext>
            </a:extLst>
          </p:cNvPr>
          <p:cNvSpPr>
            <a:spLocks noGrp="1"/>
          </p:cNvSpPr>
          <p:nvPr>
            <p:ph type="dt" sz="half" idx="10"/>
          </p:nvPr>
        </p:nvSpPr>
        <p:spPr/>
        <p:txBody>
          <a:bodyPr/>
          <a:lstStyle/>
          <a:p>
            <a:fld id="{AC4530F1-6236-674D-B3DA-24DBD5BDF0D2}" type="datetimeFigureOut">
              <a:rPr lang="en-US" smtClean="0"/>
              <a:t>9/11/25</a:t>
            </a:fld>
            <a:endParaRPr lang="en-US"/>
          </a:p>
        </p:txBody>
      </p:sp>
      <p:sp>
        <p:nvSpPr>
          <p:cNvPr id="8" name="Footer Placeholder 7">
            <a:extLst>
              <a:ext uri="{FF2B5EF4-FFF2-40B4-BE49-F238E27FC236}">
                <a16:creationId xmlns:a16="http://schemas.microsoft.com/office/drawing/2014/main" id="{7D147847-A44D-4C0D-C256-7A67167F65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6B4EF-EF33-0833-D8C6-FBD5260BFA67}"/>
              </a:ext>
            </a:extLst>
          </p:cNvPr>
          <p:cNvSpPr>
            <a:spLocks noGrp="1"/>
          </p:cNvSpPr>
          <p:nvPr>
            <p:ph type="sldNum" sz="quarter" idx="12"/>
          </p:nvPr>
        </p:nvSpPr>
        <p:spPr/>
        <p:txBody>
          <a:bodyPr/>
          <a:lstStyle/>
          <a:p>
            <a:fld id="{63B85237-F0B1-6E47-8129-63D282D267A3}" type="slidenum">
              <a:rPr lang="en-US" smtClean="0"/>
              <a:t>‹#›</a:t>
            </a:fld>
            <a:endParaRPr lang="en-US"/>
          </a:p>
        </p:txBody>
      </p:sp>
    </p:spTree>
    <p:extLst>
      <p:ext uri="{BB962C8B-B14F-4D97-AF65-F5344CB8AC3E}">
        <p14:creationId xmlns:p14="http://schemas.microsoft.com/office/powerpoint/2010/main" val="991786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FBE3A-46E1-7B81-CFDD-E63A4AFE8880}"/>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33D3EF2-3A8A-0EBE-169C-393D7F3BC342}"/>
              </a:ext>
            </a:extLst>
          </p:cNvPr>
          <p:cNvSpPr>
            <a:spLocks noGrp="1"/>
          </p:cNvSpPr>
          <p:nvPr>
            <p:ph type="dt" sz="half" idx="10"/>
          </p:nvPr>
        </p:nvSpPr>
        <p:spPr/>
        <p:txBody>
          <a:bodyPr/>
          <a:lstStyle/>
          <a:p>
            <a:fld id="{AC4530F1-6236-674D-B3DA-24DBD5BDF0D2}" type="datetimeFigureOut">
              <a:rPr lang="en-US" smtClean="0"/>
              <a:t>9/11/25</a:t>
            </a:fld>
            <a:endParaRPr lang="en-US"/>
          </a:p>
        </p:txBody>
      </p:sp>
      <p:sp>
        <p:nvSpPr>
          <p:cNvPr id="4" name="Footer Placeholder 3">
            <a:extLst>
              <a:ext uri="{FF2B5EF4-FFF2-40B4-BE49-F238E27FC236}">
                <a16:creationId xmlns:a16="http://schemas.microsoft.com/office/drawing/2014/main" id="{0E3697AB-4384-597B-8EC1-0A9BCE77FC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D64A00-7C6C-67F6-4F3F-1F057021666E}"/>
              </a:ext>
            </a:extLst>
          </p:cNvPr>
          <p:cNvSpPr>
            <a:spLocks noGrp="1"/>
          </p:cNvSpPr>
          <p:nvPr>
            <p:ph type="sldNum" sz="quarter" idx="12"/>
          </p:nvPr>
        </p:nvSpPr>
        <p:spPr/>
        <p:txBody>
          <a:bodyPr/>
          <a:lstStyle/>
          <a:p>
            <a:fld id="{63B85237-F0B1-6E47-8129-63D282D267A3}" type="slidenum">
              <a:rPr lang="en-US" smtClean="0"/>
              <a:t>‹#›</a:t>
            </a:fld>
            <a:endParaRPr lang="en-US"/>
          </a:p>
        </p:txBody>
      </p:sp>
    </p:spTree>
    <p:extLst>
      <p:ext uri="{BB962C8B-B14F-4D97-AF65-F5344CB8AC3E}">
        <p14:creationId xmlns:p14="http://schemas.microsoft.com/office/powerpoint/2010/main" val="41429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82442D-85A7-E8B9-37A1-09CA427756F8}"/>
              </a:ext>
            </a:extLst>
          </p:cNvPr>
          <p:cNvSpPr>
            <a:spLocks noGrp="1"/>
          </p:cNvSpPr>
          <p:nvPr>
            <p:ph type="dt" sz="half" idx="10"/>
          </p:nvPr>
        </p:nvSpPr>
        <p:spPr/>
        <p:txBody>
          <a:bodyPr/>
          <a:lstStyle/>
          <a:p>
            <a:fld id="{AC4530F1-6236-674D-B3DA-24DBD5BDF0D2}" type="datetimeFigureOut">
              <a:rPr lang="en-US" smtClean="0"/>
              <a:t>9/11/25</a:t>
            </a:fld>
            <a:endParaRPr lang="en-US"/>
          </a:p>
        </p:txBody>
      </p:sp>
      <p:sp>
        <p:nvSpPr>
          <p:cNvPr id="3" name="Footer Placeholder 2">
            <a:extLst>
              <a:ext uri="{FF2B5EF4-FFF2-40B4-BE49-F238E27FC236}">
                <a16:creationId xmlns:a16="http://schemas.microsoft.com/office/drawing/2014/main" id="{FE7A3C92-7D32-AD1C-F64E-3744F41489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FD1A17-C72B-23D2-5224-E504DC087EDA}"/>
              </a:ext>
            </a:extLst>
          </p:cNvPr>
          <p:cNvSpPr>
            <a:spLocks noGrp="1"/>
          </p:cNvSpPr>
          <p:nvPr>
            <p:ph type="sldNum" sz="quarter" idx="12"/>
          </p:nvPr>
        </p:nvSpPr>
        <p:spPr/>
        <p:txBody>
          <a:bodyPr/>
          <a:lstStyle/>
          <a:p>
            <a:fld id="{63B85237-F0B1-6E47-8129-63D282D267A3}" type="slidenum">
              <a:rPr lang="en-US" smtClean="0"/>
              <a:t>‹#›</a:t>
            </a:fld>
            <a:endParaRPr lang="en-US"/>
          </a:p>
        </p:txBody>
      </p:sp>
    </p:spTree>
    <p:extLst>
      <p:ext uri="{BB962C8B-B14F-4D97-AF65-F5344CB8AC3E}">
        <p14:creationId xmlns:p14="http://schemas.microsoft.com/office/powerpoint/2010/main" val="3572290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F2CA7-83DF-FDBE-743F-1FCBE826C17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FAA07A8-0A0A-D65C-7581-6B6420F956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99FA1C3-57F1-07CD-A12A-B77C1F6DC5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9180E65-8234-3758-94E6-198E4C591787}"/>
              </a:ext>
            </a:extLst>
          </p:cNvPr>
          <p:cNvSpPr>
            <a:spLocks noGrp="1"/>
          </p:cNvSpPr>
          <p:nvPr>
            <p:ph type="dt" sz="half" idx="10"/>
          </p:nvPr>
        </p:nvSpPr>
        <p:spPr/>
        <p:txBody>
          <a:bodyPr/>
          <a:lstStyle/>
          <a:p>
            <a:fld id="{AC4530F1-6236-674D-B3DA-24DBD5BDF0D2}" type="datetimeFigureOut">
              <a:rPr lang="en-US" smtClean="0"/>
              <a:t>9/11/25</a:t>
            </a:fld>
            <a:endParaRPr lang="en-US"/>
          </a:p>
        </p:txBody>
      </p:sp>
      <p:sp>
        <p:nvSpPr>
          <p:cNvPr id="6" name="Footer Placeholder 5">
            <a:extLst>
              <a:ext uri="{FF2B5EF4-FFF2-40B4-BE49-F238E27FC236}">
                <a16:creationId xmlns:a16="http://schemas.microsoft.com/office/drawing/2014/main" id="{078A67BB-9EF3-509E-6403-374E3E6D3E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E65E34-0CC1-1A47-4D04-F07AF5D0F20E}"/>
              </a:ext>
            </a:extLst>
          </p:cNvPr>
          <p:cNvSpPr>
            <a:spLocks noGrp="1"/>
          </p:cNvSpPr>
          <p:nvPr>
            <p:ph type="sldNum" sz="quarter" idx="12"/>
          </p:nvPr>
        </p:nvSpPr>
        <p:spPr/>
        <p:txBody>
          <a:bodyPr/>
          <a:lstStyle/>
          <a:p>
            <a:fld id="{63B85237-F0B1-6E47-8129-63D282D267A3}" type="slidenum">
              <a:rPr lang="en-US" smtClean="0"/>
              <a:t>‹#›</a:t>
            </a:fld>
            <a:endParaRPr lang="en-US"/>
          </a:p>
        </p:txBody>
      </p:sp>
    </p:spTree>
    <p:extLst>
      <p:ext uri="{BB962C8B-B14F-4D97-AF65-F5344CB8AC3E}">
        <p14:creationId xmlns:p14="http://schemas.microsoft.com/office/powerpoint/2010/main" val="1464320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4DD10-949F-DEFB-8CF2-E3D6EA8BA93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43258B4-CF69-7480-EF58-3326856D2FF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8E0503-386B-B6FA-701F-05EBA9440780}"/>
              </a:ext>
            </a:extLst>
          </p:cNvPr>
          <p:cNvSpPr>
            <a:spLocks noGrp="1"/>
          </p:cNvSpPr>
          <p:nvPr>
            <p:ph type="dt" sz="half" idx="10"/>
          </p:nvPr>
        </p:nvSpPr>
        <p:spPr/>
        <p:txBody>
          <a:bodyPr/>
          <a:lstStyle/>
          <a:p>
            <a:fld id="{F3E276DA-0CF4-F84B-9163-9CF14BDCD949}" type="datetimeFigureOut">
              <a:rPr lang="en-US" smtClean="0"/>
              <a:t>9/11/25</a:t>
            </a:fld>
            <a:endParaRPr lang="en-US"/>
          </a:p>
        </p:txBody>
      </p:sp>
      <p:sp>
        <p:nvSpPr>
          <p:cNvPr id="5" name="Footer Placeholder 4">
            <a:extLst>
              <a:ext uri="{FF2B5EF4-FFF2-40B4-BE49-F238E27FC236}">
                <a16:creationId xmlns:a16="http://schemas.microsoft.com/office/drawing/2014/main" id="{EAD8A771-B2AF-3244-79DD-6A6CE2505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116236-4865-426B-2694-6F3357DDB776}"/>
              </a:ext>
            </a:extLst>
          </p:cNvPr>
          <p:cNvSpPr>
            <a:spLocks noGrp="1"/>
          </p:cNvSpPr>
          <p:nvPr>
            <p:ph type="sldNum" sz="quarter" idx="12"/>
          </p:nvPr>
        </p:nvSpPr>
        <p:spPr/>
        <p:txBody>
          <a:bodyPr/>
          <a:lstStyle/>
          <a:p>
            <a:fld id="{7E911151-5997-9046-801E-FC434BDA7E10}" type="slidenum">
              <a:rPr lang="en-US" smtClean="0"/>
              <a:t>‹#›</a:t>
            </a:fld>
            <a:endParaRPr lang="en-US"/>
          </a:p>
        </p:txBody>
      </p:sp>
    </p:spTree>
    <p:extLst>
      <p:ext uri="{BB962C8B-B14F-4D97-AF65-F5344CB8AC3E}">
        <p14:creationId xmlns:p14="http://schemas.microsoft.com/office/powerpoint/2010/main" val="4145241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175D2-DFF6-5AA5-88D3-D10934FBE46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EED40FB-4293-4B2B-27F4-117D9C56F2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B9FF55-4324-EAE6-1283-B5ACF5FEE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3EEC1A2-1FF5-4DE1-0D05-35AC2E10C7EE}"/>
              </a:ext>
            </a:extLst>
          </p:cNvPr>
          <p:cNvSpPr>
            <a:spLocks noGrp="1"/>
          </p:cNvSpPr>
          <p:nvPr>
            <p:ph type="dt" sz="half" idx="10"/>
          </p:nvPr>
        </p:nvSpPr>
        <p:spPr/>
        <p:txBody>
          <a:bodyPr/>
          <a:lstStyle/>
          <a:p>
            <a:fld id="{AC4530F1-6236-674D-B3DA-24DBD5BDF0D2}" type="datetimeFigureOut">
              <a:rPr lang="en-US" smtClean="0"/>
              <a:t>9/11/25</a:t>
            </a:fld>
            <a:endParaRPr lang="en-US"/>
          </a:p>
        </p:txBody>
      </p:sp>
      <p:sp>
        <p:nvSpPr>
          <p:cNvPr id="6" name="Footer Placeholder 5">
            <a:extLst>
              <a:ext uri="{FF2B5EF4-FFF2-40B4-BE49-F238E27FC236}">
                <a16:creationId xmlns:a16="http://schemas.microsoft.com/office/drawing/2014/main" id="{BB2B86C2-085A-3F5D-4E4E-4206DFAF6F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FEAB0-DCAB-4225-3F31-CF5DAF2EB548}"/>
              </a:ext>
            </a:extLst>
          </p:cNvPr>
          <p:cNvSpPr>
            <a:spLocks noGrp="1"/>
          </p:cNvSpPr>
          <p:nvPr>
            <p:ph type="sldNum" sz="quarter" idx="12"/>
          </p:nvPr>
        </p:nvSpPr>
        <p:spPr/>
        <p:txBody>
          <a:bodyPr/>
          <a:lstStyle/>
          <a:p>
            <a:fld id="{63B85237-F0B1-6E47-8129-63D282D267A3}" type="slidenum">
              <a:rPr lang="en-US" smtClean="0"/>
              <a:t>‹#›</a:t>
            </a:fld>
            <a:endParaRPr lang="en-US"/>
          </a:p>
        </p:txBody>
      </p:sp>
    </p:spTree>
    <p:extLst>
      <p:ext uri="{BB962C8B-B14F-4D97-AF65-F5344CB8AC3E}">
        <p14:creationId xmlns:p14="http://schemas.microsoft.com/office/powerpoint/2010/main" val="33841698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432B-FF68-C586-8899-3F6F8236A34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99A3D6B-6E5A-20F0-B896-5644F9AF645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64526A3-C191-320D-C5E1-CC204BF95F0D}"/>
              </a:ext>
            </a:extLst>
          </p:cNvPr>
          <p:cNvSpPr>
            <a:spLocks noGrp="1"/>
          </p:cNvSpPr>
          <p:nvPr>
            <p:ph type="dt" sz="half" idx="10"/>
          </p:nvPr>
        </p:nvSpPr>
        <p:spPr/>
        <p:txBody>
          <a:bodyPr/>
          <a:lstStyle/>
          <a:p>
            <a:fld id="{AC4530F1-6236-674D-B3DA-24DBD5BDF0D2}" type="datetimeFigureOut">
              <a:rPr lang="en-US" smtClean="0"/>
              <a:t>9/11/25</a:t>
            </a:fld>
            <a:endParaRPr lang="en-US"/>
          </a:p>
        </p:txBody>
      </p:sp>
      <p:sp>
        <p:nvSpPr>
          <p:cNvPr id="5" name="Footer Placeholder 4">
            <a:extLst>
              <a:ext uri="{FF2B5EF4-FFF2-40B4-BE49-F238E27FC236}">
                <a16:creationId xmlns:a16="http://schemas.microsoft.com/office/drawing/2014/main" id="{1B9A3D91-3BEA-362F-3B9F-43A1BFDB4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D094E-D01E-77DF-21F4-CF907DBA194E}"/>
              </a:ext>
            </a:extLst>
          </p:cNvPr>
          <p:cNvSpPr>
            <a:spLocks noGrp="1"/>
          </p:cNvSpPr>
          <p:nvPr>
            <p:ph type="sldNum" sz="quarter" idx="12"/>
          </p:nvPr>
        </p:nvSpPr>
        <p:spPr/>
        <p:txBody>
          <a:bodyPr/>
          <a:lstStyle/>
          <a:p>
            <a:fld id="{63B85237-F0B1-6E47-8129-63D282D267A3}" type="slidenum">
              <a:rPr lang="en-US" smtClean="0"/>
              <a:t>‹#›</a:t>
            </a:fld>
            <a:endParaRPr lang="en-US"/>
          </a:p>
        </p:txBody>
      </p:sp>
    </p:spTree>
    <p:extLst>
      <p:ext uri="{BB962C8B-B14F-4D97-AF65-F5344CB8AC3E}">
        <p14:creationId xmlns:p14="http://schemas.microsoft.com/office/powerpoint/2010/main" val="3741584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88F219-8F43-9F27-CF72-0C30DF2C657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0768367-8B4F-9742-A67E-C73EFFBAF2F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D286507-7EF2-84C1-822C-C1E935508768}"/>
              </a:ext>
            </a:extLst>
          </p:cNvPr>
          <p:cNvSpPr>
            <a:spLocks noGrp="1"/>
          </p:cNvSpPr>
          <p:nvPr>
            <p:ph type="dt" sz="half" idx="10"/>
          </p:nvPr>
        </p:nvSpPr>
        <p:spPr/>
        <p:txBody>
          <a:bodyPr/>
          <a:lstStyle/>
          <a:p>
            <a:fld id="{AC4530F1-6236-674D-B3DA-24DBD5BDF0D2}" type="datetimeFigureOut">
              <a:rPr lang="en-US" smtClean="0"/>
              <a:t>9/11/25</a:t>
            </a:fld>
            <a:endParaRPr lang="en-US"/>
          </a:p>
        </p:txBody>
      </p:sp>
      <p:sp>
        <p:nvSpPr>
          <p:cNvPr id="5" name="Footer Placeholder 4">
            <a:extLst>
              <a:ext uri="{FF2B5EF4-FFF2-40B4-BE49-F238E27FC236}">
                <a16:creationId xmlns:a16="http://schemas.microsoft.com/office/drawing/2014/main" id="{6FCFF86A-E996-8406-CFA1-66ABBE9AA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197703-729B-E307-E49E-BA0C96C5CC7C}"/>
              </a:ext>
            </a:extLst>
          </p:cNvPr>
          <p:cNvSpPr>
            <a:spLocks noGrp="1"/>
          </p:cNvSpPr>
          <p:nvPr>
            <p:ph type="sldNum" sz="quarter" idx="12"/>
          </p:nvPr>
        </p:nvSpPr>
        <p:spPr/>
        <p:txBody>
          <a:bodyPr/>
          <a:lstStyle/>
          <a:p>
            <a:fld id="{63B85237-F0B1-6E47-8129-63D282D267A3}" type="slidenum">
              <a:rPr lang="en-US" smtClean="0"/>
              <a:t>‹#›</a:t>
            </a:fld>
            <a:endParaRPr lang="en-US"/>
          </a:p>
        </p:txBody>
      </p:sp>
    </p:spTree>
    <p:extLst>
      <p:ext uri="{BB962C8B-B14F-4D97-AF65-F5344CB8AC3E}">
        <p14:creationId xmlns:p14="http://schemas.microsoft.com/office/powerpoint/2010/main" val="2892949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F2FBD-BCFC-726F-CBCB-DCC57A3F262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236B805-BB42-909D-DDD7-3C5748A73A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995306F-F69F-12F5-6732-A97A86C57033}"/>
              </a:ext>
            </a:extLst>
          </p:cNvPr>
          <p:cNvSpPr>
            <a:spLocks noGrp="1"/>
          </p:cNvSpPr>
          <p:nvPr>
            <p:ph type="dt" sz="half" idx="10"/>
          </p:nvPr>
        </p:nvSpPr>
        <p:spPr/>
        <p:txBody>
          <a:bodyPr/>
          <a:lstStyle/>
          <a:p>
            <a:fld id="{F3E276DA-0CF4-F84B-9163-9CF14BDCD949}" type="datetimeFigureOut">
              <a:rPr lang="en-US" smtClean="0"/>
              <a:t>9/11/25</a:t>
            </a:fld>
            <a:endParaRPr lang="en-US"/>
          </a:p>
        </p:txBody>
      </p:sp>
      <p:sp>
        <p:nvSpPr>
          <p:cNvPr id="5" name="Footer Placeholder 4">
            <a:extLst>
              <a:ext uri="{FF2B5EF4-FFF2-40B4-BE49-F238E27FC236}">
                <a16:creationId xmlns:a16="http://schemas.microsoft.com/office/drawing/2014/main" id="{2EBAEF0C-7CE7-FA8A-7E63-115A322C31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9580AD-0292-1D2B-5C87-D9785E574C8F}"/>
              </a:ext>
            </a:extLst>
          </p:cNvPr>
          <p:cNvSpPr>
            <a:spLocks noGrp="1"/>
          </p:cNvSpPr>
          <p:nvPr>
            <p:ph type="sldNum" sz="quarter" idx="12"/>
          </p:nvPr>
        </p:nvSpPr>
        <p:spPr/>
        <p:txBody>
          <a:bodyPr/>
          <a:lstStyle/>
          <a:p>
            <a:fld id="{7E911151-5997-9046-801E-FC434BDA7E10}" type="slidenum">
              <a:rPr lang="en-US" smtClean="0"/>
              <a:t>‹#›</a:t>
            </a:fld>
            <a:endParaRPr lang="en-US"/>
          </a:p>
        </p:txBody>
      </p:sp>
    </p:spTree>
    <p:extLst>
      <p:ext uri="{BB962C8B-B14F-4D97-AF65-F5344CB8AC3E}">
        <p14:creationId xmlns:p14="http://schemas.microsoft.com/office/powerpoint/2010/main" val="1012546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E341B-E544-5C44-F78A-4039CFC6775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91B3255-40B2-10A5-1A3E-C32175DF2F4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ED69D2A-1D83-4530-62DF-B4E064AE452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F2F83E5-F269-AB73-C1DB-F7D5C05EA859}"/>
              </a:ext>
            </a:extLst>
          </p:cNvPr>
          <p:cNvSpPr>
            <a:spLocks noGrp="1"/>
          </p:cNvSpPr>
          <p:nvPr>
            <p:ph type="dt" sz="half" idx="10"/>
          </p:nvPr>
        </p:nvSpPr>
        <p:spPr/>
        <p:txBody>
          <a:bodyPr/>
          <a:lstStyle/>
          <a:p>
            <a:fld id="{F3E276DA-0CF4-F84B-9163-9CF14BDCD949}" type="datetimeFigureOut">
              <a:rPr lang="en-US" smtClean="0"/>
              <a:t>9/11/25</a:t>
            </a:fld>
            <a:endParaRPr lang="en-US"/>
          </a:p>
        </p:txBody>
      </p:sp>
      <p:sp>
        <p:nvSpPr>
          <p:cNvPr id="6" name="Footer Placeholder 5">
            <a:extLst>
              <a:ext uri="{FF2B5EF4-FFF2-40B4-BE49-F238E27FC236}">
                <a16:creationId xmlns:a16="http://schemas.microsoft.com/office/drawing/2014/main" id="{4F09625E-1A55-1A3C-D292-7AB31DB163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D4BDF9-B646-DF07-1168-20E5DA21C407}"/>
              </a:ext>
            </a:extLst>
          </p:cNvPr>
          <p:cNvSpPr>
            <a:spLocks noGrp="1"/>
          </p:cNvSpPr>
          <p:nvPr>
            <p:ph type="sldNum" sz="quarter" idx="12"/>
          </p:nvPr>
        </p:nvSpPr>
        <p:spPr/>
        <p:txBody>
          <a:bodyPr/>
          <a:lstStyle/>
          <a:p>
            <a:fld id="{7E911151-5997-9046-801E-FC434BDA7E10}" type="slidenum">
              <a:rPr lang="en-US" smtClean="0"/>
              <a:t>‹#›</a:t>
            </a:fld>
            <a:endParaRPr lang="en-US"/>
          </a:p>
        </p:txBody>
      </p:sp>
    </p:spTree>
    <p:extLst>
      <p:ext uri="{BB962C8B-B14F-4D97-AF65-F5344CB8AC3E}">
        <p14:creationId xmlns:p14="http://schemas.microsoft.com/office/powerpoint/2010/main" val="2596884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549A7-22F1-7EC2-A374-E72ABE7609D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DA32934-3202-24E9-AA51-B2C8F587B4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13DBD42-12B8-C1EF-293F-169D59583BA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F13DF27-9E43-10ED-F343-A72CDEDB9F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0243B44-A347-8FE7-3CC1-F5FB56BBD77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409C60B-72FE-EA51-1931-85C532DD0EF7}"/>
              </a:ext>
            </a:extLst>
          </p:cNvPr>
          <p:cNvSpPr>
            <a:spLocks noGrp="1"/>
          </p:cNvSpPr>
          <p:nvPr>
            <p:ph type="dt" sz="half" idx="10"/>
          </p:nvPr>
        </p:nvSpPr>
        <p:spPr/>
        <p:txBody>
          <a:bodyPr/>
          <a:lstStyle/>
          <a:p>
            <a:fld id="{F3E276DA-0CF4-F84B-9163-9CF14BDCD949}" type="datetimeFigureOut">
              <a:rPr lang="en-US" smtClean="0"/>
              <a:t>9/11/25</a:t>
            </a:fld>
            <a:endParaRPr lang="en-US"/>
          </a:p>
        </p:txBody>
      </p:sp>
      <p:sp>
        <p:nvSpPr>
          <p:cNvPr id="8" name="Footer Placeholder 7">
            <a:extLst>
              <a:ext uri="{FF2B5EF4-FFF2-40B4-BE49-F238E27FC236}">
                <a16:creationId xmlns:a16="http://schemas.microsoft.com/office/drawing/2014/main" id="{33B88028-8C3F-9260-0EF2-96F753868C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769CFD-0679-0B90-ABC0-208A0A61B7DA}"/>
              </a:ext>
            </a:extLst>
          </p:cNvPr>
          <p:cNvSpPr>
            <a:spLocks noGrp="1"/>
          </p:cNvSpPr>
          <p:nvPr>
            <p:ph type="sldNum" sz="quarter" idx="12"/>
          </p:nvPr>
        </p:nvSpPr>
        <p:spPr/>
        <p:txBody>
          <a:bodyPr/>
          <a:lstStyle/>
          <a:p>
            <a:fld id="{7E911151-5997-9046-801E-FC434BDA7E10}" type="slidenum">
              <a:rPr lang="en-US" smtClean="0"/>
              <a:t>‹#›</a:t>
            </a:fld>
            <a:endParaRPr lang="en-US"/>
          </a:p>
        </p:txBody>
      </p:sp>
    </p:spTree>
    <p:extLst>
      <p:ext uri="{BB962C8B-B14F-4D97-AF65-F5344CB8AC3E}">
        <p14:creationId xmlns:p14="http://schemas.microsoft.com/office/powerpoint/2010/main" val="228442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C77FD-393A-BE42-A027-A04C409C37F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80BEAB0-8F73-799E-ABEA-D1C731642007}"/>
              </a:ext>
            </a:extLst>
          </p:cNvPr>
          <p:cNvSpPr>
            <a:spLocks noGrp="1"/>
          </p:cNvSpPr>
          <p:nvPr>
            <p:ph type="dt" sz="half" idx="10"/>
          </p:nvPr>
        </p:nvSpPr>
        <p:spPr/>
        <p:txBody>
          <a:bodyPr/>
          <a:lstStyle/>
          <a:p>
            <a:fld id="{F3E276DA-0CF4-F84B-9163-9CF14BDCD949}" type="datetimeFigureOut">
              <a:rPr lang="en-US" smtClean="0"/>
              <a:t>9/11/25</a:t>
            </a:fld>
            <a:endParaRPr lang="en-US"/>
          </a:p>
        </p:txBody>
      </p:sp>
      <p:sp>
        <p:nvSpPr>
          <p:cNvPr id="4" name="Footer Placeholder 3">
            <a:extLst>
              <a:ext uri="{FF2B5EF4-FFF2-40B4-BE49-F238E27FC236}">
                <a16:creationId xmlns:a16="http://schemas.microsoft.com/office/drawing/2014/main" id="{46D21BB3-66FD-FF9A-EECD-B26F534798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76F7A3-972B-ADE6-65BE-155D90B061FE}"/>
              </a:ext>
            </a:extLst>
          </p:cNvPr>
          <p:cNvSpPr>
            <a:spLocks noGrp="1"/>
          </p:cNvSpPr>
          <p:nvPr>
            <p:ph type="sldNum" sz="quarter" idx="12"/>
          </p:nvPr>
        </p:nvSpPr>
        <p:spPr/>
        <p:txBody>
          <a:bodyPr/>
          <a:lstStyle/>
          <a:p>
            <a:fld id="{7E911151-5997-9046-801E-FC434BDA7E10}" type="slidenum">
              <a:rPr lang="en-US" smtClean="0"/>
              <a:t>‹#›</a:t>
            </a:fld>
            <a:endParaRPr lang="en-US"/>
          </a:p>
        </p:txBody>
      </p:sp>
    </p:spTree>
    <p:extLst>
      <p:ext uri="{BB962C8B-B14F-4D97-AF65-F5344CB8AC3E}">
        <p14:creationId xmlns:p14="http://schemas.microsoft.com/office/powerpoint/2010/main" val="1282520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3779F5-52AD-4251-1F2A-828F35D1644A}"/>
              </a:ext>
            </a:extLst>
          </p:cNvPr>
          <p:cNvSpPr>
            <a:spLocks noGrp="1"/>
          </p:cNvSpPr>
          <p:nvPr>
            <p:ph type="dt" sz="half" idx="10"/>
          </p:nvPr>
        </p:nvSpPr>
        <p:spPr/>
        <p:txBody>
          <a:bodyPr/>
          <a:lstStyle/>
          <a:p>
            <a:fld id="{F3E276DA-0CF4-F84B-9163-9CF14BDCD949}" type="datetimeFigureOut">
              <a:rPr lang="en-US" smtClean="0"/>
              <a:t>9/11/25</a:t>
            </a:fld>
            <a:endParaRPr lang="en-US"/>
          </a:p>
        </p:txBody>
      </p:sp>
      <p:sp>
        <p:nvSpPr>
          <p:cNvPr id="3" name="Footer Placeholder 2">
            <a:extLst>
              <a:ext uri="{FF2B5EF4-FFF2-40B4-BE49-F238E27FC236}">
                <a16:creationId xmlns:a16="http://schemas.microsoft.com/office/drawing/2014/main" id="{63F581CD-D281-428C-CB58-AA6F404633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F7DE2A-FF51-1AA9-EE8A-9C79A779D981}"/>
              </a:ext>
            </a:extLst>
          </p:cNvPr>
          <p:cNvSpPr>
            <a:spLocks noGrp="1"/>
          </p:cNvSpPr>
          <p:nvPr>
            <p:ph type="sldNum" sz="quarter" idx="12"/>
          </p:nvPr>
        </p:nvSpPr>
        <p:spPr/>
        <p:txBody>
          <a:bodyPr/>
          <a:lstStyle/>
          <a:p>
            <a:fld id="{7E911151-5997-9046-801E-FC434BDA7E10}" type="slidenum">
              <a:rPr lang="en-US" smtClean="0"/>
              <a:t>‹#›</a:t>
            </a:fld>
            <a:endParaRPr lang="en-US"/>
          </a:p>
        </p:txBody>
      </p:sp>
    </p:spTree>
    <p:extLst>
      <p:ext uri="{BB962C8B-B14F-4D97-AF65-F5344CB8AC3E}">
        <p14:creationId xmlns:p14="http://schemas.microsoft.com/office/powerpoint/2010/main" val="1283666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8114E-4968-1769-C0EA-8182976E3D6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ECCEC25-5960-7356-D9FC-2F1F022CD4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FE6B533-5B45-D1D2-7815-1A0DBF68F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A17DBF3-7A2F-8E46-5B7D-A42C755AC4E3}"/>
              </a:ext>
            </a:extLst>
          </p:cNvPr>
          <p:cNvSpPr>
            <a:spLocks noGrp="1"/>
          </p:cNvSpPr>
          <p:nvPr>
            <p:ph type="dt" sz="half" idx="10"/>
          </p:nvPr>
        </p:nvSpPr>
        <p:spPr/>
        <p:txBody>
          <a:bodyPr/>
          <a:lstStyle/>
          <a:p>
            <a:fld id="{F3E276DA-0CF4-F84B-9163-9CF14BDCD949}" type="datetimeFigureOut">
              <a:rPr lang="en-US" smtClean="0"/>
              <a:t>9/11/25</a:t>
            </a:fld>
            <a:endParaRPr lang="en-US"/>
          </a:p>
        </p:txBody>
      </p:sp>
      <p:sp>
        <p:nvSpPr>
          <p:cNvPr id="6" name="Footer Placeholder 5">
            <a:extLst>
              <a:ext uri="{FF2B5EF4-FFF2-40B4-BE49-F238E27FC236}">
                <a16:creationId xmlns:a16="http://schemas.microsoft.com/office/drawing/2014/main" id="{45C24B83-3577-E3FB-7836-B58173AE1D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0B38FF-AEAC-B511-52F0-9542F7B03E01}"/>
              </a:ext>
            </a:extLst>
          </p:cNvPr>
          <p:cNvSpPr>
            <a:spLocks noGrp="1"/>
          </p:cNvSpPr>
          <p:nvPr>
            <p:ph type="sldNum" sz="quarter" idx="12"/>
          </p:nvPr>
        </p:nvSpPr>
        <p:spPr/>
        <p:txBody>
          <a:bodyPr/>
          <a:lstStyle/>
          <a:p>
            <a:fld id="{7E911151-5997-9046-801E-FC434BDA7E10}" type="slidenum">
              <a:rPr lang="en-US" smtClean="0"/>
              <a:t>‹#›</a:t>
            </a:fld>
            <a:endParaRPr lang="en-US"/>
          </a:p>
        </p:txBody>
      </p:sp>
    </p:spTree>
    <p:extLst>
      <p:ext uri="{BB962C8B-B14F-4D97-AF65-F5344CB8AC3E}">
        <p14:creationId xmlns:p14="http://schemas.microsoft.com/office/powerpoint/2010/main" val="1712213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45F3F-8453-D866-8C0C-9C4EB66C593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A9C368CF-1DCE-80DB-E102-09A5B0AD6A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56560A-B2F8-0A18-7D88-55267A7F4D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C3358F5-4F57-0ACF-FF52-2F6EBF11B508}"/>
              </a:ext>
            </a:extLst>
          </p:cNvPr>
          <p:cNvSpPr>
            <a:spLocks noGrp="1"/>
          </p:cNvSpPr>
          <p:nvPr>
            <p:ph type="dt" sz="half" idx="10"/>
          </p:nvPr>
        </p:nvSpPr>
        <p:spPr/>
        <p:txBody>
          <a:bodyPr/>
          <a:lstStyle/>
          <a:p>
            <a:fld id="{F3E276DA-0CF4-F84B-9163-9CF14BDCD949}" type="datetimeFigureOut">
              <a:rPr lang="en-US" smtClean="0"/>
              <a:t>9/11/25</a:t>
            </a:fld>
            <a:endParaRPr lang="en-US"/>
          </a:p>
        </p:txBody>
      </p:sp>
      <p:sp>
        <p:nvSpPr>
          <p:cNvPr id="6" name="Footer Placeholder 5">
            <a:extLst>
              <a:ext uri="{FF2B5EF4-FFF2-40B4-BE49-F238E27FC236}">
                <a16:creationId xmlns:a16="http://schemas.microsoft.com/office/drawing/2014/main" id="{4C553AF7-E8B0-495F-4822-20E45AC3FF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A4745F-273B-B9E5-B7B8-0AB327B9108E}"/>
              </a:ext>
            </a:extLst>
          </p:cNvPr>
          <p:cNvSpPr>
            <a:spLocks noGrp="1"/>
          </p:cNvSpPr>
          <p:nvPr>
            <p:ph type="sldNum" sz="quarter" idx="12"/>
          </p:nvPr>
        </p:nvSpPr>
        <p:spPr/>
        <p:txBody>
          <a:bodyPr/>
          <a:lstStyle/>
          <a:p>
            <a:fld id="{7E911151-5997-9046-801E-FC434BDA7E10}" type="slidenum">
              <a:rPr lang="en-US" smtClean="0"/>
              <a:t>‹#›</a:t>
            </a:fld>
            <a:endParaRPr lang="en-US"/>
          </a:p>
        </p:txBody>
      </p:sp>
    </p:spTree>
    <p:extLst>
      <p:ext uri="{BB962C8B-B14F-4D97-AF65-F5344CB8AC3E}">
        <p14:creationId xmlns:p14="http://schemas.microsoft.com/office/powerpoint/2010/main" val="1058985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blue square with white dots&#10;&#10;Description automatically generated with medium confidence">
            <a:extLst>
              <a:ext uri="{FF2B5EF4-FFF2-40B4-BE49-F238E27FC236}">
                <a16:creationId xmlns:a16="http://schemas.microsoft.com/office/drawing/2014/main" id="{16E54A71-F73A-8341-E409-E4F120486417}"/>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A46BE506-C50E-D7F1-529E-EADA5AF3B0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073A4C30-1B3A-1BB4-5AB6-9551B44B0E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E576D1A-2984-A970-725D-967B81C747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E276DA-0CF4-F84B-9163-9CF14BDCD949}" type="datetimeFigureOut">
              <a:rPr lang="en-US" smtClean="0"/>
              <a:t>9/11/25</a:t>
            </a:fld>
            <a:endParaRPr lang="en-US"/>
          </a:p>
        </p:txBody>
      </p:sp>
      <p:sp>
        <p:nvSpPr>
          <p:cNvPr id="5" name="Footer Placeholder 4">
            <a:extLst>
              <a:ext uri="{FF2B5EF4-FFF2-40B4-BE49-F238E27FC236}">
                <a16:creationId xmlns:a16="http://schemas.microsoft.com/office/drawing/2014/main" id="{3DE5989C-9012-712D-40D6-86E53BC7AB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89FB7A-EEE4-5D2E-4FE0-F8FF43FCD2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11151-5997-9046-801E-FC434BDA7E10}" type="slidenum">
              <a:rPr lang="en-US" smtClean="0"/>
              <a:t>‹#›</a:t>
            </a:fld>
            <a:endParaRPr lang="en-US"/>
          </a:p>
        </p:txBody>
      </p:sp>
    </p:spTree>
    <p:extLst>
      <p:ext uri="{BB962C8B-B14F-4D97-AF65-F5344CB8AC3E}">
        <p14:creationId xmlns:p14="http://schemas.microsoft.com/office/powerpoint/2010/main" val="3213601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2"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217C0-E498-3613-CDA9-E4D307B12D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A3DECC2-999A-271F-79E1-2E8AEA4BDE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39D9F2A-2B20-E2C6-EC79-F5349AC4D7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C4530F1-6236-674D-B3DA-24DBD5BDF0D2}" type="datetimeFigureOut">
              <a:rPr lang="en-US" smtClean="0"/>
              <a:t>9/11/25</a:t>
            </a:fld>
            <a:endParaRPr lang="en-US"/>
          </a:p>
        </p:txBody>
      </p:sp>
      <p:sp>
        <p:nvSpPr>
          <p:cNvPr id="5" name="Footer Placeholder 4">
            <a:extLst>
              <a:ext uri="{FF2B5EF4-FFF2-40B4-BE49-F238E27FC236}">
                <a16:creationId xmlns:a16="http://schemas.microsoft.com/office/drawing/2014/main" id="{90D8F454-AD29-0BCE-BE18-662E129748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FA07EFA-1C61-E00F-C924-169DB07514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B85237-F0B1-6E47-8129-63D282D267A3}" type="slidenum">
              <a:rPr lang="en-US" smtClean="0"/>
              <a:t>‹#›</a:t>
            </a:fld>
            <a:endParaRPr lang="en-US"/>
          </a:p>
        </p:txBody>
      </p:sp>
    </p:spTree>
    <p:extLst>
      <p:ext uri="{BB962C8B-B14F-4D97-AF65-F5344CB8AC3E}">
        <p14:creationId xmlns:p14="http://schemas.microsoft.com/office/powerpoint/2010/main" val="23610749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CFD92-7BDA-AA3F-AC86-58EB636D50B5}"/>
            </a:ext>
          </a:extLst>
        </p:cNvPr>
        <p:cNvGrpSpPr/>
        <p:nvPr/>
      </p:nvGrpSpPr>
      <p:grpSpPr>
        <a:xfrm>
          <a:off x="0" y="0"/>
          <a:ext cx="0" cy="0"/>
          <a:chOff x="0" y="0"/>
          <a:chExt cx="0" cy="0"/>
        </a:xfrm>
      </p:grpSpPr>
      <p:sp>
        <p:nvSpPr>
          <p:cNvPr id="4" name="Subtitle 2">
            <a:extLst>
              <a:ext uri="{FF2B5EF4-FFF2-40B4-BE49-F238E27FC236}">
                <a16:creationId xmlns:a16="http://schemas.microsoft.com/office/drawing/2014/main" id="{E9383B0C-F588-83A8-2A7F-F27FD2F75D36}"/>
              </a:ext>
            </a:extLst>
          </p:cNvPr>
          <p:cNvSpPr txBox="1">
            <a:spLocks/>
          </p:cNvSpPr>
          <p:nvPr/>
        </p:nvSpPr>
        <p:spPr>
          <a:xfrm>
            <a:off x="3797300" y="359322"/>
            <a:ext cx="8017711" cy="6139356"/>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2400" dirty="0">
                <a:solidFill>
                  <a:schemeClr val="bg1"/>
                </a:solidFill>
              </a:rPr>
              <a:t>TUCO Chair’s Scholarship </a:t>
            </a:r>
          </a:p>
          <a:p>
            <a:pPr marL="0" indent="0">
              <a:lnSpc>
                <a:spcPct val="100000"/>
              </a:lnSpc>
              <a:buNone/>
            </a:pPr>
            <a:r>
              <a:rPr lang="en-GB" sz="3600" b="1" dirty="0">
                <a:solidFill>
                  <a:schemeClr val="bg1"/>
                </a:solidFill>
              </a:rPr>
              <a:t>Director Development Programme</a:t>
            </a:r>
            <a:endParaRPr lang="en-US" b="1" dirty="0">
              <a:solidFill>
                <a:schemeClr val="bg1"/>
              </a:solidFill>
            </a:endParaRPr>
          </a:p>
        </p:txBody>
      </p:sp>
      <p:sp>
        <p:nvSpPr>
          <p:cNvPr id="3" name="Rectangle 2">
            <a:extLst>
              <a:ext uri="{FF2B5EF4-FFF2-40B4-BE49-F238E27FC236}">
                <a16:creationId xmlns:a16="http://schemas.microsoft.com/office/drawing/2014/main" id="{88E73274-413F-C02D-98E7-13633A2A034D}"/>
              </a:ext>
            </a:extLst>
          </p:cNvPr>
          <p:cNvSpPr/>
          <p:nvPr/>
        </p:nvSpPr>
        <p:spPr>
          <a:xfrm>
            <a:off x="0" y="0"/>
            <a:ext cx="3411940" cy="6858000"/>
          </a:xfrm>
          <a:prstGeom prst="rect">
            <a:avLst/>
          </a:prstGeom>
          <a:blipFill dpi="0" rotWithShape="1">
            <a:blip r:embed="rId3">
              <a:extLst>
                <a:ext uri="{28A0092B-C50C-407E-A947-70E740481C1C}">
                  <a14:useLocalDpi xmlns:a14="http://schemas.microsoft.com/office/drawing/2010/main" val="0"/>
                </a:ext>
              </a:extLst>
            </a:blip>
            <a:srcRect/>
            <a:stretch>
              <a:fillRect l="-82714" t="-1536" r="-93199" b="-1536"/>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sign with white text&#10;&#10;Description automatically generated">
            <a:extLst>
              <a:ext uri="{FF2B5EF4-FFF2-40B4-BE49-F238E27FC236}">
                <a16:creationId xmlns:a16="http://schemas.microsoft.com/office/drawing/2014/main" id="{FD6E08A0-9E04-2619-8746-FAB5E5EC0448}"/>
              </a:ext>
            </a:extLst>
          </p:cNvPr>
          <p:cNvPicPr>
            <a:picLocks noChangeAspect="1"/>
          </p:cNvPicPr>
          <p:nvPr/>
        </p:nvPicPr>
        <p:blipFill>
          <a:blip r:embed="rId4"/>
          <a:stretch>
            <a:fillRect/>
          </a:stretch>
        </p:blipFill>
        <p:spPr>
          <a:xfrm>
            <a:off x="3797300" y="359322"/>
            <a:ext cx="2328508" cy="1035989"/>
          </a:xfrm>
          <a:prstGeom prst="rect">
            <a:avLst/>
          </a:prstGeom>
        </p:spPr>
      </p:pic>
      <p:pic>
        <p:nvPicPr>
          <p:cNvPr id="6" name="Picture 5" descr="A logo for a hairdresser&#10;&#10;AI-generated content may be incorrect.">
            <a:extLst>
              <a:ext uri="{FF2B5EF4-FFF2-40B4-BE49-F238E27FC236}">
                <a16:creationId xmlns:a16="http://schemas.microsoft.com/office/drawing/2014/main" id="{EC3104DE-9356-E42D-53EC-B0169F6279A5}"/>
              </a:ext>
            </a:extLst>
          </p:cNvPr>
          <p:cNvPicPr>
            <a:picLocks noChangeAspect="1"/>
          </p:cNvPicPr>
          <p:nvPr/>
        </p:nvPicPr>
        <p:blipFill>
          <a:blip r:embed="rId5"/>
          <a:stretch>
            <a:fillRect/>
          </a:stretch>
        </p:blipFill>
        <p:spPr>
          <a:xfrm>
            <a:off x="3684843" y="4968919"/>
            <a:ext cx="2411157" cy="1627283"/>
          </a:xfrm>
          <a:prstGeom prst="rect">
            <a:avLst/>
          </a:prstGeom>
        </p:spPr>
      </p:pic>
    </p:spTree>
    <p:extLst>
      <p:ext uri="{BB962C8B-B14F-4D97-AF65-F5344CB8AC3E}">
        <p14:creationId xmlns:p14="http://schemas.microsoft.com/office/powerpoint/2010/main" val="737505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69719-B226-2543-F18F-E7CCD4B5B22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0DB2746-4586-951B-B22D-F38A59C005CC}"/>
              </a:ext>
            </a:extLst>
          </p:cNvPr>
          <p:cNvSpPr txBox="1"/>
          <p:nvPr/>
        </p:nvSpPr>
        <p:spPr>
          <a:xfrm>
            <a:off x="445390" y="2795048"/>
            <a:ext cx="5650610" cy="3693319"/>
          </a:xfrm>
          <a:prstGeom prst="rect">
            <a:avLst/>
          </a:prstGeom>
          <a:noFill/>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Janet qualified as a Chartered Accountant with Ernst and Young and has over 20 years of experience in senior management and finance director roles for recognised retailers such as WH Smiths and Littlewoods. She then followed her passion for developing people by becoming a leadership development trainer and resilience coach, working with a wide range of companies including the NHS, BAE Systems, marketing agencies and housing associations. </a:t>
            </a:r>
          </a:p>
          <a:p>
            <a:endParaRPr lang="en-GB" sz="1300" dirty="0">
              <a:solidFill>
                <a:srgbClr val="01273A"/>
              </a:solidFill>
              <a:latin typeface="Arial" panose="020B0604020202020204" pitchFamily="34" charset="0"/>
              <a:cs typeface="Arial" panose="020B0604020202020204" pitchFamily="34" charset="0"/>
            </a:endParaRPr>
          </a:p>
          <a:p>
            <a:r>
              <a:rPr lang="en-GB" sz="1300" dirty="0">
                <a:solidFill>
                  <a:srgbClr val="01273A"/>
                </a:solidFill>
                <a:latin typeface="Arial" panose="020B0604020202020204" pitchFamily="34" charset="0"/>
                <a:cs typeface="Arial" panose="020B0604020202020204" pitchFamily="34" charset="0"/>
              </a:rPr>
              <a:t>Janet supports not-for-profit organisations and currently acts as a Governor for the Trafford College Group, a Trustee and Treasurer for Home-Start Trafford, Salford and Wigan plus a business mentor with the Manchester Business Growth Hub. </a:t>
            </a:r>
          </a:p>
          <a:p>
            <a:endParaRPr lang="en-GB" sz="1300" dirty="0">
              <a:solidFill>
                <a:srgbClr val="01273A"/>
              </a:solidFill>
              <a:latin typeface="Arial" panose="020B0604020202020204" pitchFamily="34" charset="0"/>
              <a:cs typeface="Arial" panose="020B0604020202020204" pitchFamily="34" charset="0"/>
            </a:endParaRPr>
          </a:p>
          <a:p>
            <a:r>
              <a:rPr lang="en-GB" sz="1300" dirty="0">
                <a:solidFill>
                  <a:srgbClr val="01273A"/>
                </a:solidFill>
                <a:latin typeface="Arial" panose="020B0604020202020204" pitchFamily="34" charset="0"/>
                <a:cs typeface="Arial" panose="020B0604020202020204" pitchFamily="34" charset="0"/>
              </a:rPr>
              <a:t>Janet is a member of the Institute of Chartered Accountants (ICAEW), the Association of Coaching (AOC) and the Institute of Leadership and Management (ILM). She is also an accredited practitioner for the Thrive </a:t>
            </a:r>
            <a:r>
              <a:rPr lang="en-GB" sz="1300" dirty="0" err="1">
                <a:solidFill>
                  <a:srgbClr val="01273A"/>
                </a:solidFill>
                <a:latin typeface="Arial" panose="020B0604020202020204" pitchFamily="34" charset="0"/>
                <a:cs typeface="Arial" panose="020B0604020202020204" pitchFamily="34" charset="0"/>
              </a:rPr>
              <a:t>RQi</a:t>
            </a:r>
            <a:r>
              <a:rPr lang="en-GB" sz="1300" dirty="0">
                <a:solidFill>
                  <a:srgbClr val="01273A"/>
                </a:solidFill>
                <a:latin typeface="Arial" panose="020B0604020202020204" pitchFamily="34" charset="0"/>
                <a:cs typeface="Arial" panose="020B0604020202020204" pitchFamily="34" charset="0"/>
              </a:rPr>
              <a:t> resilience programme plus trained in the Drake P3 behavioural profiling system.</a:t>
            </a:r>
          </a:p>
        </p:txBody>
      </p:sp>
      <p:sp>
        <p:nvSpPr>
          <p:cNvPr id="3" name="Rectangle 2">
            <a:extLst>
              <a:ext uri="{FF2B5EF4-FFF2-40B4-BE49-F238E27FC236}">
                <a16:creationId xmlns:a16="http://schemas.microsoft.com/office/drawing/2014/main" id="{A6B696A7-B799-33CD-5292-D6F55556B4F2}"/>
              </a:ext>
            </a:extLst>
          </p:cNvPr>
          <p:cNvSpPr/>
          <p:nvPr/>
        </p:nvSpPr>
        <p:spPr>
          <a:xfrm>
            <a:off x="-14604" y="-8690"/>
            <a:ext cx="12206604" cy="811344"/>
          </a:xfrm>
          <a:prstGeom prst="rect">
            <a:avLst/>
          </a:prstGeom>
          <a:solidFill>
            <a:srgbClr val="0127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i="1" dirty="0">
                <a:solidFill>
                  <a:schemeClr val="bg1"/>
                </a:solidFill>
                <a:latin typeface="Arial" panose="020B0604020202020204" pitchFamily="34" charset="0"/>
                <a:cs typeface="Arial" panose="020B0604020202020204" pitchFamily="34" charset="0"/>
              </a:rPr>
              <a:t>     TUCO Chair’s Scholarship Director Development Programme</a:t>
            </a:r>
            <a:endParaRPr lang="en-US" sz="1600" i="1" dirty="0">
              <a:solidFill>
                <a:schemeClr val="bg1"/>
              </a:solidFill>
              <a:latin typeface="Arial" panose="020B0604020202020204" pitchFamily="34" charset="0"/>
              <a:cs typeface="Arial" panose="020B0604020202020204" pitchFamily="34" charset="0"/>
            </a:endParaRPr>
          </a:p>
        </p:txBody>
      </p:sp>
      <p:pic>
        <p:nvPicPr>
          <p:cNvPr id="4" name="Picture 3" descr="A black and white logo&#10;&#10;AI-generated content may be incorrect.">
            <a:extLst>
              <a:ext uri="{FF2B5EF4-FFF2-40B4-BE49-F238E27FC236}">
                <a16:creationId xmlns:a16="http://schemas.microsoft.com/office/drawing/2014/main" id="{E90B3375-55E3-52FF-9660-0348F85EF826}"/>
              </a:ext>
            </a:extLst>
          </p:cNvPr>
          <p:cNvPicPr>
            <a:picLocks noChangeAspect="1"/>
          </p:cNvPicPr>
          <p:nvPr/>
        </p:nvPicPr>
        <p:blipFill>
          <a:blip r:embed="rId3"/>
          <a:stretch>
            <a:fillRect/>
          </a:stretch>
        </p:blipFill>
        <p:spPr>
          <a:xfrm>
            <a:off x="10722302" y="117995"/>
            <a:ext cx="1254108" cy="557973"/>
          </a:xfrm>
          <a:prstGeom prst="rect">
            <a:avLst/>
          </a:prstGeom>
        </p:spPr>
      </p:pic>
      <p:sp>
        <p:nvSpPr>
          <p:cNvPr id="5" name="TextBox 4">
            <a:extLst>
              <a:ext uri="{FF2B5EF4-FFF2-40B4-BE49-F238E27FC236}">
                <a16:creationId xmlns:a16="http://schemas.microsoft.com/office/drawing/2014/main" id="{2FCCC6A0-3C46-5371-0CE6-A654978A1CF6}"/>
              </a:ext>
            </a:extLst>
          </p:cNvPr>
          <p:cNvSpPr txBox="1"/>
          <p:nvPr/>
        </p:nvSpPr>
        <p:spPr>
          <a:xfrm>
            <a:off x="-14604" y="802653"/>
            <a:ext cx="2423934" cy="374571"/>
          </a:xfrm>
          <a:prstGeom prst="roundRect">
            <a:avLst/>
          </a:prstGeom>
          <a:solidFill>
            <a:schemeClr val="bg1">
              <a:lumMod val="65000"/>
            </a:schemeClr>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One </a:t>
            </a:r>
            <a:r>
              <a:rPr lang="en-GB" sz="1600" dirty="0">
                <a:solidFill>
                  <a:srgbClr val="01273A"/>
                </a:solidFill>
                <a:latin typeface="Arial" panose="020B0604020202020204" pitchFamily="34" charset="0"/>
                <a:cs typeface="Arial" panose="020B0604020202020204" pitchFamily="34" charset="0"/>
              </a:rPr>
              <a:t>Leadership</a:t>
            </a:r>
          </a:p>
        </p:txBody>
      </p:sp>
      <p:sp>
        <p:nvSpPr>
          <p:cNvPr id="6" name="TextBox 5">
            <a:extLst>
              <a:ext uri="{FF2B5EF4-FFF2-40B4-BE49-F238E27FC236}">
                <a16:creationId xmlns:a16="http://schemas.microsoft.com/office/drawing/2014/main" id="{1E07BDE3-0C03-ABDA-01E7-2BD4A4D22F5D}"/>
              </a:ext>
            </a:extLst>
          </p:cNvPr>
          <p:cNvSpPr txBox="1"/>
          <p:nvPr/>
        </p:nvSpPr>
        <p:spPr>
          <a:xfrm>
            <a:off x="2438308" y="802653"/>
            <a:ext cx="2423934" cy="374571"/>
          </a:xfrm>
          <a:prstGeom prst="roundRect">
            <a:avLst/>
          </a:prstGeom>
          <a:solidFill>
            <a:schemeClr val="bg1">
              <a:lumMod val="65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Two </a:t>
            </a:r>
            <a:r>
              <a:rPr lang="en-GB" sz="1600" dirty="0">
                <a:solidFill>
                  <a:srgbClr val="01273A"/>
                </a:solidFill>
                <a:latin typeface="Arial" panose="020B0604020202020204" pitchFamily="34" charset="0"/>
                <a:cs typeface="Arial" panose="020B0604020202020204" pitchFamily="34" charset="0"/>
              </a:rPr>
              <a:t>Governance</a:t>
            </a:r>
          </a:p>
        </p:txBody>
      </p:sp>
      <p:sp>
        <p:nvSpPr>
          <p:cNvPr id="7" name="TextBox 6">
            <a:extLst>
              <a:ext uri="{FF2B5EF4-FFF2-40B4-BE49-F238E27FC236}">
                <a16:creationId xmlns:a16="http://schemas.microsoft.com/office/drawing/2014/main" id="{0CEACF8B-6808-B095-9D3D-AD6FFD960066}"/>
              </a:ext>
            </a:extLst>
          </p:cNvPr>
          <p:cNvSpPr txBox="1"/>
          <p:nvPr/>
        </p:nvSpPr>
        <p:spPr>
          <a:xfrm>
            <a:off x="4891220" y="802653"/>
            <a:ext cx="2423934" cy="374571"/>
          </a:xfrm>
          <a:prstGeom prst="roundRect">
            <a:avLst/>
          </a:prstGeom>
          <a:solidFill>
            <a:schemeClr val="bg1">
              <a:lumMod val="65000"/>
            </a:schemeClr>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Three </a:t>
            </a:r>
            <a:r>
              <a:rPr lang="en-GB" sz="1600" dirty="0">
                <a:solidFill>
                  <a:srgbClr val="01273A"/>
                </a:solidFill>
                <a:latin typeface="Arial" panose="020B0604020202020204" pitchFamily="34" charset="0"/>
                <a:cs typeface="Arial" panose="020B0604020202020204" pitchFamily="34" charset="0"/>
              </a:rPr>
              <a:t>Marketing</a:t>
            </a:r>
          </a:p>
        </p:txBody>
      </p:sp>
      <p:sp>
        <p:nvSpPr>
          <p:cNvPr id="8" name="TextBox 7">
            <a:extLst>
              <a:ext uri="{FF2B5EF4-FFF2-40B4-BE49-F238E27FC236}">
                <a16:creationId xmlns:a16="http://schemas.microsoft.com/office/drawing/2014/main" id="{22ECE9E1-7241-BDA2-82B2-724C7FB517C5}"/>
              </a:ext>
            </a:extLst>
          </p:cNvPr>
          <p:cNvSpPr txBox="1"/>
          <p:nvPr/>
        </p:nvSpPr>
        <p:spPr>
          <a:xfrm>
            <a:off x="7329643" y="802653"/>
            <a:ext cx="2423934" cy="374571"/>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Four </a:t>
            </a:r>
            <a:r>
              <a:rPr lang="en-GB" sz="1600" dirty="0">
                <a:solidFill>
                  <a:srgbClr val="01273A"/>
                </a:solidFill>
                <a:latin typeface="Arial" panose="020B0604020202020204" pitchFamily="34" charset="0"/>
                <a:cs typeface="Arial" panose="020B0604020202020204" pitchFamily="34" charset="0"/>
              </a:rPr>
              <a:t>Finance</a:t>
            </a:r>
          </a:p>
        </p:txBody>
      </p:sp>
      <p:sp>
        <p:nvSpPr>
          <p:cNvPr id="9" name="TextBox 8">
            <a:extLst>
              <a:ext uri="{FF2B5EF4-FFF2-40B4-BE49-F238E27FC236}">
                <a16:creationId xmlns:a16="http://schemas.microsoft.com/office/drawing/2014/main" id="{DCE3F2F9-95F9-0033-C6D6-F03EFAFF6511}"/>
              </a:ext>
            </a:extLst>
          </p:cNvPr>
          <p:cNvSpPr txBox="1"/>
          <p:nvPr/>
        </p:nvSpPr>
        <p:spPr>
          <a:xfrm>
            <a:off x="9768066" y="802653"/>
            <a:ext cx="2423934" cy="374571"/>
          </a:xfrm>
          <a:prstGeom prst="roundRect">
            <a:avLst/>
          </a:prstGeom>
          <a:solidFill>
            <a:schemeClr val="bg1">
              <a:lumMod val="65000"/>
            </a:schemeClr>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Five </a:t>
            </a:r>
            <a:r>
              <a:rPr lang="en-GB" sz="1600" dirty="0">
                <a:solidFill>
                  <a:srgbClr val="01273A"/>
                </a:solidFill>
                <a:latin typeface="Arial" panose="020B0604020202020204" pitchFamily="34" charset="0"/>
                <a:cs typeface="Arial" panose="020B0604020202020204" pitchFamily="34" charset="0"/>
              </a:rPr>
              <a:t>Strategy</a:t>
            </a:r>
          </a:p>
        </p:txBody>
      </p:sp>
      <p:sp>
        <p:nvSpPr>
          <p:cNvPr id="18" name="TextBox 17">
            <a:extLst>
              <a:ext uri="{FF2B5EF4-FFF2-40B4-BE49-F238E27FC236}">
                <a16:creationId xmlns:a16="http://schemas.microsoft.com/office/drawing/2014/main" id="{2C32C9BE-1E5C-1677-50D1-6274EDB7B13B}"/>
              </a:ext>
            </a:extLst>
          </p:cNvPr>
          <p:cNvSpPr txBox="1"/>
          <p:nvPr/>
        </p:nvSpPr>
        <p:spPr>
          <a:xfrm>
            <a:off x="1520856" y="1719582"/>
            <a:ext cx="2423934" cy="646986"/>
          </a:xfrm>
          <a:prstGeom prst="roundRect">
            <a:avLst/>
          </a:prstGeom>
          <a:noFill/>
          <a:ln>
            <a:noFill/>
          </a:ln>
          <a:effectLst>
            <a:outerShdw blurRad="63500" sx="102000" sy="102000" algn="ctr" rotWithShape="0">
              <a:prstClr val="black">
                <a:alpha val="40000"/>
              </a:prstClr>
            </a:outerShdw>
          </a:effectLst>
        </p:spPr>
        <p:txBody>
          <a:bodyPr wrap="square" rtlCol="0">
            <a:spAutoFit/>
          </a:bodyPr>
          <a:lstStyle/>
          <a:p>
            <a:r>
              <a:rPr lang="en-GB" sz="1600" b="1" dirty="0">
                <a:solidFill>
                  <a:srgbClr val="01273A"/>
                </a:solidFill>
                <a:latin typeface="Arial" panose="020B0604020202020204" pitchFamily="34" charset="0"/>
                <a:cs typeface="Arial" panose="020B0604020202020204" pitchFamily="34" charset="0"/>
              </a:rPr>
              <a:t>Meet the tutor: </a:t>
            </a:r>
          </a:p>
          <a:p>
            <a:r>
              <a:rPr lang="en-GB" sz="1600" dirty="0">
                <a:solidFill>
                  <a:srgbClr val="01273A"/>
                </a:solidFill>
                <a:latin typeface="Arial" panose="020B0604020202020204" pitchFamily="34" charset="0"/>
                <a:cs typeface="Arial" panose="020B0604020202020204" pitchFamily="34" charset="0"/>
              </a:rPr>
              <a:t>Janet Grant</a:t>
            </a:r>
          </a:p>
        </p:txBody>
      </p:sp>
      <p:sp>
        <p:nvSpPr>
          <p:cNvPr id="19" name="TextBox 18">
            <a:extLst>
              <a:ext uri="{FF2B5EF4-FFF2-40B4-BE49-F238E27FC236}">
                <a16:creationId xmlns:a16="http://schemas.microsoft.com/office/drawing/2014/main" id="{6973CE53-102B-7008-8F92-5CCFC888245C}"/>
              </a:ext>
            </a:extLst>
          </p:cNvPr>
          <p:cNvSpPr txBox="1"/>
          <p:nvPr/>
        </p:nvSpPr>
        <p:spPr>
          <a:xfrm>
            <a:off x="6400799" y="1835430"/>
            <a:ext cx="5575611" cy="338554"/>
          </a:xfrm>
          <a:prstGeom prst="rect">
            <a:avLst/>
          </a:prstGeom>
          <a:noFill/>
        </p:spPr>
        <p:txBody>
          <a:bodyPr wrap="square" rtlCol="0">
            <a:spAutoFit/>
          </a:bodyPr>
          <a:lstStyle/>
          <a:p>
            <a:r>
              <a:rPr lang="en-GB" sz="1600" b="1" dirty="0">
                <a:solidFill>
                  <a:srgbClr val="01273A"/>
                </a:solidFill>
                <a:latin typeface="Arial" panose="020B0604020202020204" pitchFamily="34" charset="0"/>
                <a:cs typeface="Arial" panose="020B0604020202020204" pitchFamily="34" charset="0"/>
              </a:rPr>
              <a:t>Agenda: </a:t>
            </a:r>
          </a:p>
        </p:txBody>
      </p:sp>
      <p:sp>
        <p:nvSpPr>
          <p:cNvPr id="11" name="TextBox 10">
            <a:extLst>
              <a:ext uri="{FF2B5EF4-FFF2-40B4-BE49-F238E27FC236}">
                <a16:creationId xmlns:a16="http://schemas.microsoft.com/office/drawing/2014/main" id="{75440129-FAA4-C504-63B3-B34D5864FE8D}"/>
              </a:ext>
            </a:extLst>
          </p:cNvPr>
          <p:cNvSpPr txBox="1"/>
          <p:nvPr/>
        </p:nvSpPr>
        <p:spPr>
          <a:xfrm>
            <a:off x="6400799" y="2795048"/>
            <a:ext cx="5022013" cy="323493"/>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Understand financial legal responsibilities</a:t>
            </a:r>
          </a:p>
        </p:txBody>
      </p:sp>
      <p:sp>
        <p:nvSpPr>
          <p:cNvPr id="12" name="TextBox 11">
            <a:extLst>
              <a:ext uri="{FF2B5EF4-FFF2-40B4-BE49-F238E27FC236}">
                <a16:creationId xmlns:a16="http://schemas.microsoft.com/office/drawing/2014/main" id="{4B3B2C6E-6941-FDA4-0658-7E2E85DE17FD}"/>
              </a:ext>
            </a:extLst>
          </p:cNvPr>
          <p:cNvSpPr txBox="1"/>
          <p:nvPr/>
        </p:nvSpPr>
        <p:spPr>
          <a:xfrm>
            <a:off x="6400799" y="3414639"/>
            <a:ext cx="5022013" cy="323493"/>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Review common financial reports and statements</a:t>
            </a:r>
          </a:p>
        </p:txBody>
      </p:sp>
      <p:sp>
        <p:nvSpPr>
          <p:cNvPr id="13" name="TextBox 12">
            <a:extLst>
              <a:ext uri="{FF2B5EF4-FFF2-40B4-BE49-F238E27FC236}">
                <a16:creationId xmlns:a16="http://schemas.microsoft.com/office/drawing/2014/main" id="{BB769A93-63F6-A806-5765-81A22F9240DC}"/>
              </a:ext>
            </a:extLst>
          </p:cNvPr>
          <p:cNvSpPr txBox="1"/>
          <p:nvPr/>
        </p:nvSpPr>
        <p:spPr>
          <a:xfrm>
            <a:off x="6400799" y="4028664"/>
            <a:ext cx="5022013" cy="544830"/>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Be able to assess basic financial ratios to understand the health of an organisation</a:t>
            </a:r>
          </a:p>
        </p:txBody>
      </p:sp>
      <p:sp>
        <p:nvSpPr>
          <p:cNvPr id="14" name="TextBox 13">
            <a:extLst>
              <a:ext uri="{FF2B5EF4-FFF2-40B4-BE49-F238E27FC236}">
                <a16:creationId xmlns:a16="http://schemas.microsoft.com/office/drawing/2014/main" id="{83D16D3C-3A39-0A0F-DFAD-46BAFCC95A7C}"/>
              </a:ext>
            </a:extLst>
          </p:cNvPr>
          <p:cNvSpPr txBox="1"/>
          <p:nvPr/>
        </p:nvSpPr>
        <p:spPr>
          <a:xfrm>
            <a:off x="6400799" y="4864026"/>
            <a:ext cx="5022013" cy="544830"/>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Learn how to raise funding and use/manage debt to the organisation’s advantage.</a:t>
            </a:r>
          </a:p>
        </p:txBody>
      </p:sp>
      <p:sp>
        <p:nvSpPr>
          <p:cNvPr id="15" name="Oval 14">
            <a:extLst>
              <a:ext uri="{FF2B5EF4-FFF2-40B4-BE49-F238E27FC236}">
                <a16:creationId xmlns:a16="http://schemas.microsoft.com/office/drawing/2014/main" id="{9E3C0E43-6621-88FE-6A0B-F53FFC5C39F9}"/>
              </a:ext>
            </a:extLst>
          </p:cNvPr>
          <p:cNvSpPr/>
          <p:nvPr/>
        </p:nvSpPr>
        <p:spPr>
          <a:xfrm>
            <a:off x="445390" y="1511867"/>
            <a:ext cx="1075466" cy="1075466"/>
          </a:xfrm>
          <a:prstGeom prst="ellipse">
            <a:avLst/>
          </a:prstGeom>
          <a:blipFill dpi="0" rotWithShape="1">
            <a:blip r:embed="rId4">
              <a:extLst>
                <a:ext uri="{28A0092B-C50C-407E-A947-70E740481C1C}">
                  <a14:useLocalDpi xmlns:a14="http://schemas.microsoft.com/office/drawing/2010/main" val="0"/>
                </a:ext>
              </a:extLst>
            </a:blip>
            <a:srcRect/>
            <a:stretch>
              <a:fillRect l="-6649" t="-16000" r="-971" b="-45431"/>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F7CDA8B0-6A4A-D016-5BAC-B785C2AE8D18}"/>
              </a:ext>
            </a:extLst>
          </p:cNvPr>
          <p:cNvSpPr txBox="1"/>
          <p:nvPr/>
        </p:nvSpPr>
        <p:spPr>
          <a:xfrm>
            <a:off x="6400799" y="5696783"/>
            <a:ext cx="5022013" cy="323493"/>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Assess the risks and opportunities that effect your finance team</a:t>
            </a:r>
          </a:p>
        </p:txBody>
      </p:sp>
    </p:spTree>
    <p:extLst>
      <p:ext uri="{BB962C8B-B14F-4D97-AF65-F5344CB8AC3E}">
        <p14:creationId xmlns:p14="http://schemas.microsoft.com/office/powerpoint/2010/main" val="3264929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F5F35-6119-AC86-08B3-9FF3EE2DDF0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020F274-3EC6-F4B7-F3F7-CA40C348B3B1}"/>
              </a:ext>
            </a:extLst>
          </p:cNvPr>
          <p:cNvSpPr txBox="1"/>
          <p:nvPr/>
        </p:nvSpPr>
        <p:spPr>
          <a:xfrm>
            <a:off x="445390" y="2795048"/>
            <a:ext cx="5650610" cy="3293209"/>
          </a:xfrm>
          <a:prstGeom prst="rect">
            <a:avLst/>
          </a:prstGeom>
          <a:noFill/>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Neil Barrett is an experienced strategist with over 30 years working at the intersection of analysis, planning and organisational change. He currently leads on Strategy and Analytics at the University of Salford, overseeing a team of planners, analysts and researchers to deliver institutional strategy, risk management and performance improvement. </a:t>
            </a:r>
          </a:p>
          <a:p>
            <a:endParaRPr lang="en-GB" sz="1300" dirty="0">
              <a:solidFill>
                <a:srgbClr val="01273A"/>
              </a:solidFill>
              <a:latin typeface="Arial" panose="020B0604020202020204" pitchFamily="34" charset="0"/>
              <a:cs typeface="Arial" panose="020B0604020202020204" pitchFamily="34" charset="0"/>
            </a:endParaRPr>
          </a:p>
          <a:p>
            <a:r>
              <a:rPr lang="en-GB" sz="1300" dirty="0">
                <a:solidFill>
                  <a:srgbClr val="01273A"/>
                </a:solidFill>
                <a:latin typeface="Arial" panose="020B0604020202020204" pitchFamily="34" charset="0"/>
                <a:cs typeface="Arial" panose="020B0604020202020204" pitchFamily="34" charset="0"/>
              </a:rPr>
              <a:t>Prior to his work in higher education, Neil spent nearly two decades as a strategy consultant, supporting senior leaders across central government, policing, health, transport, and banking to make evidence-based decisions, manage risk and deliver transformation. He has designed and implemented strategies, analytics platforms and assurance frameworks that help organisations navigate uncertainty, improve outcomes and achieve their ambitions. Drawing on this wide experience, he brings a pragmatic, systems-thinking approach to strategy development, underpinned by deep expertise in operational research, predictive analytics and performance management.</a:t>
            </a:r>
          </a:p>
        </p:txBody>
      </p:sp>
      <p:sp>
        <p:nvSpPr>
          <p:cNvPr id="3" name="Rectangle 2">
            <a:extLst>
              <a:ext uri="{FF2B5EF4-FFF2-40B4-BE49-F238E27FC236}">
                <a16:creationId xmlns:a16="http://schemas.microsoft.com/office/drawing/2014/main" id="{1A132979-C5AC-C515-1D75-912829FA5AE3}"/>
              </a:ext>
            </a:extLst>
          </p:cNvPr>
          <p:cNvSpPr/>
          <p:nvPr/>
        </p:nvSpPr>
        <p:spPr>
          <a:xfrm>
            <a:off x="-14604" y="-8690"/>
            <a:ext cx="12206604" cy="811344"/>
          </a:xfrm>
          <a:prstGeom prst="rect">
            <a:avLst/>
          </a:prstGeom>
          <a:solidFill>
            <a:srgbClr val="0127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i="1" dirty="0">
                <a:solidFill>
                  <a:schemeClr val="bg1"/>
                </a:solidFill>
                <a:latin typeface="Arial" panose="020B0604020202020204" pitchFamily="34" charset="0"/>
                <a:cs typeface="Arial" panose="020B0604020202020204" pitchFamily="34" charset="0"/>
              </a:rPr>
              <a:t>     TUCO Chair’s Scholarship Director Development Programme</a:t>
            </a:r>
            <a:endParaRPr lang="en-US" sz="1600" i="1" dirty="0">
              <a:solidFill>
                <a:schemeClr val="bg1"/>
              </a:solidFill>
              <a:latin typeface="Arial" panose="020B0604020202020204" pitchFamily="34" charset="0"/>
              <a:cs typeface="Arial" panose="020B0604020202020204" pitchFamily="34" charset="0"/>
            </a:endParaRPr>
          </a:p>
        </p:txBody>
      </p:sp>
      <p:pic>
        <p:nvPicPr>
          <p:cNvPr id="4" name="Picture 3" descr="A black and white logo&#10;&#10;AI-generated content may be incorrect.">
            <a:extLst>
              <a:ext uri="{FF2B5EF4-FFF2-40B4-BE49-F238E27FC236}">
                <a16:creationId xmlns:a16="http://schemas.microsoft.com/office/drawing/2014/main" id="{D5E52150-3EB0-E9BD-F48C-658C1C9C98FD}"/>
              </a:ext>
            </a:extLst>
          </p:cNvPr>
          <p:cNvPicPr>
            <a:picLocks noChangeAspect="1"/>
          </p:cNvPicPr>
          <p:nvPr/>
        </p:nvPicPr>
        <p:blipFill>
          <a:blip r:embed="rId3"/>
          <a:stretch>
            <a:fillRect/>
          </a:stretch>
        </p:blipFill>
        <p:spPr>
          <a:xfrm>
            <a:off x="10722302" y="117995"/>
            <a:ext cx="1254108" cy="557973"/>
          </a:xfrm>
          <a:prstGeom prst="rect">
            <a:avLst/>
          </a:prstGeom>
        </p:spPr>
      </p:pic>
      <p:sp>
        <p:nvSpPr>
          <p:cNvPr id="5" name="TextBox 4">
            <a:extLst>
              <a:ext uri="{FF2B5EF4-FFF2-40B4-BE49-F238E27FC236}">
                <a16:creationId xmlns:a16="http://schemas.microsoft.com/office/drawing/2014/main" id="{8FE1F219-C8F2-6E65-74C5-48BB942B26CF}"/>
              </a:ext>
            </a:extLst>
          </p:cNvPr>
          <p:cNvSpPr txBox="1"/>
          <p:nvPr/>
        </p:nvSpPr>
        <p:spPr>
          <a:xfrm>
            <a:off x="-14604" y="802653"/>
            <a:ext cx="2423934" cy="374571"/>
          </a:xfrm>
          <a:prstGeom prst="roundRect">
            <a:avLst/>
          </a:prstGeom>
          <a:solidFill>
            <a:schemeClr val="bg1">
              <a:lumMod val="65000"/>
            </a:schemeClr>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One </a:t>
            </a:r>
            <a:r>
              <a:rPr lang="en-GB" sz="1600" dirty="0">
                <a:solidFill>
                  <a:srgbClr val="01273A"/>
                </a:solidFill>
                <a:latin typeface="Arial" panose="020B0604020202020204" pitchFamily="34" charset="0"/>
                <a:cs typeface="Arial" panose="020B0604020202020204" pitchFamily="34" charset="0"/>
              </a:rPr>
              <a:t>Leadership</a:t>
            </a:r>
          </a:p>
        </p:txBody>
      </p:sp>
      <p:sp>
        <p:nvSpPr>
          <p:cNvPr id="6" name="TextBox 5">
            <a:extLst>
              <a:ext uri="{FF2B5EF4-FFF2-40B4-BE49-F238E27FC236}">
                <a16:creationId xmlns:a16="http://schemas.microsoft.com/office/drawing/2014/main" id="{A1D7AAD7-183A-39A0-A821-F3CFBAA9D50D}"/>
              </a:ext>
            </a:extLst>
          </p:cNvPr>
          <p:cNvSpPr txBox="1"/>
          <p:nvPr/>
        </p:nvSpPr>
        <p:spPr>
          <a:xfrm>
            <a:off x="2438308" y="802653"/>
            <a:ext cx="2423934" cy="374571"/>
          </a:xfrm>
          <a:prstGeom prst="roundRect">
            <a:avLst/>
          </a:prstGeom>
          <a:solidFill>
            <a:schemeClr val="bg1">
              <a:lumMod val="65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Two </a:t>
            </a:r>
            <a:r>
              <a:rPr lang="en-GB" sz="1600" dirty="0">
                <a:solidFill>
                  <a:srgbClr val="01273A"/>
                </a:solidFill>
                <a:latin typeface="Arial" panose="020B0604020202020204" pitchFamily="34" charset="0"/>
                <a:cs typeface="Arial" panose="020B0604020202020204" pitchFamily="34" charset="0"/>
              </a:rPr>
              <a:t>Governance</a:t>
            </a:r>
          </a:p>
        </p:txBody>
      </p:sp>
      <p:sp>
        <p:nvSpPr>
          <p:cNvPr id="7" name="TextBox 6">
            <a:extLst>
              <a:ext uri="{FF2B5EF4-FFF2-40B4-BE49-F238E27FC236}">
                <a16:creationId xmlns:a16="http://schemas.microsoft.com/office/drawing/2014/main" id="{DF08BA03-FDAA-718D-4B90-C0136A4A389F}"/>
              </a:ext>
            </a:extLst>
          </p:cNvPr>
          <p:cNvSpPr txBox="1"/>
          <p:nvPr/>
        </p:nvSpPr>
        <p:spPr>
          <a:xfrm>
            <a:off x="4891220" y="802653"/>
            <a:ext cx="2423934" cy="374571"/>
          </a:xfrm>
          <a:prstGeom prst="roundRect">
            <a:avLst/>
          </a:prstGeom>
          <a:solidFill>
            <a:schemeClr val="bg1">
              <a:lumMod val="65000"/>
            </a:schemeClr>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Three </a:t>
            </a:r>
            <a:r>
              <a:rPr lang="en-GB" sz="1600" dirty="0">
                <a:solidFill>
                  <a:srgbClr val="01273A"/>
                </a:solidFill>
                <a:latin typeface="Arial" panose="020B0604020202020204" pitchFamily="34" charset="0"/>
                <a:cs typeface="Arial" panose="020B0604020202020204" pitchFamily="34" charset="0"/>
              </a:rPr>
              <a:t>Marketing</a:t>
            </a:r>
          </a:p>
        </p:txBody>
      </p:sp>
      <p:sp>
        <p:nvSpPr>
          <p:cNvPr id="8" name="TextBox 7">
            <a:extLst>
              <a:ext uri="{FF2B5EF4-FFF2-40B4-BE49-F238E27FC236}">
                <a16:creationId xmlns:a16="http://schemas.microsoft.com/office/drawing/2014/main" id="{616B5CAD-9322-7650-6569-ACEF599CEA69}"/>
              </a:ext>
            </a:extLst>
          </p:cNvPr>
          <p:cNvSpPr txBox="1"/>
          <p:nvPr/>
        </p:nvSpPr>
        <p:spPr>
          <a:xfrm>
            <a:off x="7329643" y="802653"/>
            <a:ext cx="2423934" cy="374571"/>
          </a:xfrm>
          <a:prstGeom prst="roundRect">
            <a:avLst/>
          </a:prstGeom>
          <a:solidFill>
            <a:schemeClr val="bg1">
              <a:lumMod val="65000"/>
            </a:schemeClr>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Four </a:t>
            </a:r>
            <a:r>
              <a:rPr lang="en-GB" sz="1600" dirty="0">
                <a:solidFill>
                  <a:srgbClr val="01273A"/>
                </a:solidFill>
                <a:latin typeface="Arial" panose="020B0604020202020204" pitchFamily="34" charset="0"/>
                <a:cs typeface="Arial" panose="020B0604020202020204" pitchFamily="34" charset="0"/>
              </a:rPr>
              <a:t>Finance</a:t>
            </a:r>
          </a:p>
        </p:txBody>
      </p:sp>
      <p:sp>
        <p:nvSpPr>
          <p:cNvPr id="9" name="TextBox 8">
            <a:extLst>
              <a:ext uri="{FF2B5EF4-FFF2-40B4-BE49-F238E27FC236}">
                <a16:creationId xmlns:a16="http://schemas.microsoft.com/office/drawing/2014/main" id="{A8DB7A2D-421D-334E-160F-F24DFA9916A6}"/>
              </a:ext>
            </a:extLst>
          </p:cNvPr>
          <p:cNvSpPr txBox="1"/>
          <p:nvPr/>
        </p:nvSpPr>
        <p:spPr>
          <a:xfrm>
            <a:off x="9768066" y="802653"/>
            <a:ext cx="2423934" cy="374571"/>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Five </a:t>
            </a:r>
            <a:r>
              <a:rPr lang="en-GB" sz="1600" dirty="0">
                <a:solidFill>
                  <a:srgbClr val="01273A"/>
                </a:solidFill>
                <a:latin typeface="Arial" panose="020B0604020202020204" pitchFamily="34" charset="0"/>
                <a:cs typeface="Arial" panose="020B0604020202020204" pitchFamily="34" charset="0"/>
              </a:rPr>
              <a:t>Strategy</a:t>
            </a:r>
          </a:p>
        </p:txBody>
      </p:sp>
      <p:sp>
        <p:nvSpPr>
          <p:cNvPr id="18" name="TextBox 17">
            <a:extLst>
              <a:ext uri="{FF2B5EF4-FFF2-40B4-BE49-F238E27FC236}">
                <a16:creationId xmlns:a16="http://schemas.microsoft.com/office/drawing/2014/main" id="{9BA94D1E-3952-64E5-7452-815EBE1C3FA3}"/>
              </a:ext>
            </a:extLst>
          </p:cNvPr>
          <p:cNvSpPr txBox="1"/>
          <p:nvPr/>
        </p:nvSpPr>
        <p:spPr>
          <a:xfrm>
            <a:off x="1520856" y="1719582"/>
            <a:ext cx="2423934" cy="646986"/>
          </a:xfrm>
          <a:prstGeom prst="roundRect">
            <a:avLst/>
          </a:prstGeom>
          <a:noFill/>
          <a:ln>
            <a:noFill/>
          </a:ln>
          <a:effectLst>
            <a:outerShdw blurRad="63500" sx="102000" sy="102000" algn="ctr" rotWithShape="0">
              <a:prstClr val="black">
                <a:alpha val="40000"/>
              </a:prstClr>
            </a:outerShdw>
          </a:effectLst>
        </p:spPr>
        <p:txBody>
          <a:bodyPr wrap="square" rtlCol="0">
            <a:spAutoFit/>
          </a:bodyPr>
          <a:lstStyle/>
          <a:p>
            <a:r>
              <a:rPr lang="en-GB" sz="1600" b="1" dirty="0">
                <a:solidFill>
                  <a:srgbClr val="01273A"/>
                </a:solidFill>
                <a:latin typeface="Arial" panose="020B0604020202020204" pitchFamily="34" charset="0"/>
                <a:cs typeface="Arial" panose="020B0604020202020204" pitchFamily="34" charset="0"/>
              </a:rPr>
              <a:t>Meet the tutor: </a:t>
            </a:r>
          </a:p>
          <a:p>
            <a:r>
              <a:rPr lang="en-GB" sz="1600" dirty="0">
                <a:solidFill>
                  <a:srgbClr val="01273A"/>
                </a:solidFill>
                <a:latin typeface="Arial" panose="020B0604020202020204" pitchFamily="34" charset="0"/>
                <a:cs typeface="Arial" panose="020B0604020202020204" pitchFamily="34" charset="0"/>
              </a:rPr>
              <a:t>Neil Barrett</a:t>
            </a:r>
          </a:p>
        </p:txBody>
      </p:sp>
      <p:sp>
        <p:nvSpPr>
          <p:cNvPr id="19" name="TextBox 18">
            <a:extLst>
              <a:ext uri="{FF2B5EF4-FFF2-40B4-BE49-F238E27FC236}">
                <a16:creationId xmlns:a16="http://schemas.microsoft.com/office/drawing/2014/main" id="{867AF25F-EECD-37BC-D055-65682965460E}"/>
              </a:ext>
            </a:extLst>
          </p:cNvPr>
          <p:cNvSpPr txBox="1"/>
          <p:nvPr/>
        </p:nvSpPr>
        <p:spPr>
          <a:xfrm>
            <a:off x="6400799" y="1835430"/>
            <a:ext cx="5575611" cy="338554"/>
          </a:xfrm>
          <a:prstGeom prst="rect">
            <a:avLst/>
          </a:prstGeom>
          <a:noFill/>
        </p:spPr>
        <p:txBody>
          <a:bodyPr wrap="square" rtlCol="0">
            <a:spAutoFit/>
          </a:bodyPr>
          <a:lstStyle/>
          <a:p>
            <a:r>
              <a:rPr lang="en-GB" sz="1600" b="1" dirty="0">
                <a:solidFill>
                  <a:srgbClr val="01273A"/>
                </a:solidFill>
                <a:latin typeface="Arial" panose="020B0604020202020204" pitchFamily="34" charset="0"/>
                <a:cs typeface="Arial" panose="020B0604020202020204" pitchFamily="34" charset="0"/>
              </a:rPr>
              <a:t>Agenda: </a:t>
            </a:r>
          </a:p>
        </p:txBody>
      </p:sp>
      <p:sp>
        <p:nvSpPr>
          <p:cNvPr id="11" name="TextBox 10">
            <a:extLst>
              <a:ext uri="{FF2B5EF4-FFF2-40B4-BE49-F238E27FC236}">
                <a16:creationId xmlns:a16="http://schemas.microsoft.com/office/drawing/2014/main" id="{5901DEF5-ECAD-A79F-E6C6-577A4E921182}"/>
              </a:ext>
            </a:extLst>
          </p:cNvPr>
          <p:cNvSpPr txBox="1"/>
          <p:nvPr/>
        </p:nvSpPr>
        <p:spPr>
          <a:xfrm>
            <a:off x="6400799" y="2795048"/>
            <a:ext cx="5022013" cy="323493"/>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Understand the language and dominant concepts in strategy</a:t>
            </a:r>
          </a:p>
        </p:txBody>
      </p:sp>
      <p:sp>
        <p:nvSpPr>
          <p:cNvPr id="12" name="TextBox 11">
            <a:extLst>
              <a:ext uri="{FF2B5EF4-FFF2-40B4-BE49-F238E27FC236}">
                <a16:creationId xmlns:a16="http://schemas.microsoft.com/office/drawing/2014/main" id="{DF388DA6-1721-7450-4A76-8B0D3FE21FE9}"/>
              </a:ext>
            </a:extLst>
          </p:cNvPr>
          <p:cNvSpPr txBox="1"/>
          <p:nvPr/>
        </p:nvSpPr>
        <p:spPr>
          <a:xfrm>
            <a:off x="6400799" y="3414639"/>
            <a:ext cx="5022013" cy="323493"/>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Ability to carry out broad and deep strategic analysis</a:t>
            </a:r>
          </a:p>
        </p:txBody>
      </p:sp>
      <p:sp>
        <p:nvSpPr>
          <p:cNvPr id="13" name="TextBox 12">
            <a:extLst>
              <a:ext uri="{FF2B5EF4-FFF2-40B4-BE49-F238E27FC236}">
                <a16:creationId xmlns:a16="http://schemas.microsoft.com/office/drawing/2014/main" id="{2A8474DB-B20F-1A5E-9706-B1D2128479D6}"/>
              </a:ext>
            </a:extLst>
          </p:cNvPr>
          <p:cNvSpPr txBox="1"/>
          <p:nvPr/>
        </p:nvSpPr>
        <p:spPr>
          <a:xfrm>
            <a:off x="6400799" y="4028664"/>
            <a:ext cx="5022013" cy="544830"/>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Insight into strategy, success and strategic change goals short and medium term</a:t>
            </a:r>
          </a:p>
        </p:txBody>
      </p:sp>
      <p:sp>
        <p:nvSpPr>
          <p:cNvPr id="14" name="TextBox 13">
            <a:extLst>
              <a:ext uri="{FF2B5EF4-FFF2-40B4-BE49-F238E27FC236}">
                <a16:creationId xmlns:a16="http://schemas.microsoft.com/office/drawing/2014/main" id="{0235AC47-7BE0-168D-F601-B6FA70B2F72C}"/>
              </a:ext>
            </a:extLst>
          </p:cNvPr>
          <p:cNvSpPr txBox="1"/>
          <p:nvPr/>
        </p:nvSpPr>
        <p:spPr>
          <a:xfrm>
            <a:off x="6400799" y="4864026"/>
            <a:ext cx="5022013" cy="323493"/>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Knowledge of strategic change frameworks</a:t>
            </a:r>
          </a:p>
        </p:txBody>
      </p:sp>
      <p:sp>
        <p:nvSpPr>
          <p:cNvPr id="17" name="TextBox 16">
            <a:extLst>
              <a:ext uri="{FF2B5EF4-FFF2-40B4-BE49-F238E27FC236}">
                <a16:creationId xmlns:a16="http://schemas.microsoft.com/office/drawing/2014/main" id="{1009CBDA-8FE5-1718-DCAC-B17A971E684D}"/>
              </a:ext>
            </a:extLst>
          </p:cNvPr>
          <p:cNvSpPr txBox="1"/>
          <p:nvPr/>
        </p:nvSpPr>
        <p:spPr>
          <a:xfrm>
            <a:off x="6400799" y="5478051"/>
            <a:ext cx="5022013" cy="323493"/>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Strategy toolkit to be used for the future</a:t>
            </a:r>
          </a:p>
        </p:txBody>
      </p:sp>
      <p:sp>
        <p:nvSpPr>
          <p:cNvPr id="10" name="Oval 9">
            <a:extLst>
              <a:ext uri="{FF2B5EF4-FFF2-40B4-BE49-F238E27FC236}">
                <a16:creationId xmlns:a16="http://schemas.microsoft.com/office/drawing/2014/main" id="{56172ADB-E243-DFDA-2E60-C7C1176F6851}"/>
              </a:ext>
            </a:extLst>
          </p:cNvPr>
          <p:cNvSpPr/>
          <p:nvPr/>
        </p:nvSpPr>
        <p:spPr>
          <a:xfrm>
            <a:off x="445390" y="1511868"/>
            <a:ext cx="1075466" cy="1075466"/>
          </a:xfrm>
          <a:prstGeom prst="ellipse">
            <a:avLst/>
          </a:prstGeom>
          <a:blipFill dpi="0" rotWithShape="1">
            <a:blip r:embed="rId4">
              <a:extLst>
                <a:ext uri="{28A0092B-C50C-407E-A947-70E740481C1C}">
                  <a14:useLocalDpi xmlns:a14="http://schemas.microsoft.com/office/drawing/2010/main" val="0"/>
                </a:ext>
              </a:extLst>
            </a:blip>
            <a:srcRect/>
            <a:stretch>
              <a:fillRect l="10667" t="2024" r="6229" b="-586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63526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95408-8958-DF0F-065D-B4EF4F7775BA}"/>
            </a:ext>
          </a:extLst>
        </p:cNvPr>
        <p:cNvGrpSpPr/>
        <p:nvPr/>
      </p:nvGrpSpPr>
      <p:grpSpPr>
        <a:xfrm>
          <a:off x="0" y="0"/>
          <a:ext cx="0" cy="0"/>
          <a:chOff x="0" y="0"/>
          <a:chExt cx="0" cy="0"/>
        </a:xfrm>
      </p:grpSpPr>
      <p:sp>
        <p:nvSpPr>
          <p:cNvPr id="11" name="Rounded Rectangle 10">
            <a:extLst>
              <a:ext uri="{FF2B5EF4-FFF2-40B4-BE49-F238E27FC236}">
                <a16:creationId xmlns:a16="http://schemas.microsoft.com/office/drawing/2014/main" id="{17D109FD-8C42-BC2B-1608-F0780BA7CA3C}"/>
              </a:ext>
            </a:extLst>
          </p:cNvPr>
          <p:cNvSpPr/>
          <p:nvPr/>
        </p:nvSpPr>
        <p:spPr>
          <a:xfrm>
            <a:off x="4673600" y="2285335"/>
            <a:ext cx="609600" cy="4144665"/>
          </a:xfrm>
          <a:prstGeom prst="round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t"/>
          <a:lstStyle/>
          <a:p>
            <a:pPr algn="ctr"/>
            <a:r>
              <a:rPr lang="en-US" sz="1100" dirty="0">
                <a:solidFill>
                  <a:srgbClr val="01273A"/>
                </a:solidFill>
                <a:latin typeface="Arial" panose="020B0604020202020204" pitchFamily="34" charset="0"/>
                <a:cs typeface="Arial" panose="020B0604020202020204" pitchFamily="34" charset="0"/>
              </a:rPr>
              <a:t>Choose one optional unit</a:t>
            </a:r>
          </a:p>
        </p:txBody>
      </p:sp>
      <p:sp>
        <p:nvSpPr>
          <p:cNvPr id="10" name="Rounded Rectangle 9">
            <a:extLst>
              <a:ext uri="{FF2B5EF4-FFF2-40B4-BE49-F238E27FC236}">
                <a16:creationId xmlns:a16="http://schemas.microsoft.com/office/drawing/2014/main" id="{F82B77F2-5354-3FF6-5476-E88B7706FBF2}"/>
              </a:ext>
            </a:extLst>
          </p:cNvPr>
          <p:cNvSpPr/>
          <p:nvPr/>
        </p:nvSpPr>
        <p:spPr>
          <a:xfrm>
            <a:off x="4673600" y="1285875"/>
            <a:ext cx="609600" cy="1021291"/>
          </a:xfrm>
          <a:prstGeom prst="roundRect">
            <a:avLst/>
          </a:prstGeom>
          <a:solidFill>
            <a:srgbClr val="00689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t"/>
          <a:lstStyle/>
          <a:p>
            <a:pPr algn="ctr"/>
            <a:r>
              <a:rPr lang="en-US" sz="1100" dirty="0">
                <a:latin typeface="Arial" panose="020B0604020202020204" pitchFamily="34" charset="0"/>
                <a:cs typeface="Arial" panose="020B0604020202020204" pitchFamily="34" charset="0"/>
              </a:rPr>
              <a:t>Mandatory Unit</a:t>
            </a:r>
          </a:p>
        </p:txBody>
      </p:sp>
      <p:sp>
        <p:nvSpPr>
          <p:cNvPr id="2" name="TextBox 1">
            <a:extLst>
              <a:ext uri="{FF2B5EF4-FFF2-40B4-BE49-F238E27FC236}">
                <a16:creationId xmlns:a16="http://schemas.microsoft.com/office/drawing/2014/main" id="{C1877C13-0EC2-B7AA-7041-71D0F5BCD0E4}"/>
              </a:ext>
            </a:extLst>
          </p:cNvPr>
          <p:cNvSpPr txBox="1"/>
          <p:nvPr/>
        </p:nvSpPr>
        <p:spPr>
          <a:xfrm>
            <a:off x="215590" y="2057142"/>
            <a:ext cx="4458010" cy="3539430"/>
          </a:xfrm>
          <a:prstGeom prst="rect">
            <a:avLst/>
          </a:prstGeom>
          <a:noFill/>
        </p:spPr>
        <p:txBody>
          <a:bodyPr wrap="square" rtlCol="0" anchor="ctr">
            <a:spAutoFit/>
          </a:bodyPr>
          <a:lstStyle/>
          <a:p>
            <a:r>
              <a:rPr lang="en-GB" sz="1400" dirty="0">
                <a:solidFill>
                  <a:srgbClr val="01273A"/>
                </a:solidFill>
                <a:latin typeface="Arial" panose="020B0604020202020204" pitchFamily="34" charset="0"/>
                <a:cs typeface="Arial" panose="020B0604020202020204" pitchFamily="34" charset="0"/>
              </a:rPr>
              <a:t>Accreditation: </a:t>
            </a:r>
          </a:p>
          <a:p>
            <a:endParaRPr lang="en-GB" sz="1400" b="1" dirty="0">
              <a:solidFill>
                <a:srgbClr val="01273A"/>
              </a:solidFill>
              <a:latin typeface="Arial" panose="020B0604020202020204" pitchFamily="34" charset="0"/>
              <a:cs typeface="Arial" panose="020B0604020202020204" pitchFamily="34" charset="0"/>
            </a:endParaRPr>
          </a:p>
          <a:p>
            <a:r>
              <a:rPr lang="en-GB" sz="1400" b="1" dirty="0">
                <a:solidFill>
                  <a:srgbClr val="01273A"/>
                </a:solidFill>
                <a:latin typeface="Arial" panose="020B0604020202020204" pitchFamily="34" charset="0"/>
                <a:cs typeface="Arial" panose="020B0604020202020204" pitchFamily="34" charset="0"/>
              </a:rPr>
              <a:t>CMI Level 7 Certificate in Strategic Management and Leadership Practice</a:t>
            </a:r>
          </a:p>
          <a:p>
            <a:endParaRPr lang="en-GB" sz="1400" dirty="0">
              <a:solidFill>
                <a:srgbClr val="01273A"/>
              </a:solidFill>
              <a:latin typeface="Arial" panose="020B0604020202020204" pitchFamily="34" charset="0"/>
              <a:cs typeface="Arial" panose="020B0604020202020204" pitchFamily="34" charset="0"/>
            </a:endParaRPr>
          </a:p>
          <a:p>
            <a:r>
              <a:rPr lang="en-GB" sz="1400" dirty="0">
                <a:solidFill>
                  <a:srgbClr val="01273A"/>
                </a:solidFill>
                <a:latin typeface="Arial" panose="020B0604020202020204" pitchFamily="34" charset="0"/>
                <a:cs typeface="Arial" panose="020B0604020202020204" pitchFamily="34" charset="0"/>
              </a:rPr>
              <a:t>Successful completion of the 5-day programme you will progress onto the Accreditation element of the programme. </a:t>
            </a:r>
          </a:p>
          <a:p>
            <a:endParaRPr lang="en-GB" sz="1400" dirty="0">
              <a:solidFill>
                <a:srgbClr val="01273A"/>
              </a:solidFill>
              <a:latin typeface="Arial" panose="020B0604020202020204" pitchFamily="34" charset="0"/>
              <a:cs typeface="Arial" panose="020B0604020202020204" pitchFamily="34" charset="0"/>
            </a:endParaRPr>
          </a:p>
          <a:p>
            <a:r>
              <a:rPr lang="en-GB" sz="1400" dirty="0">
                <a:solidFill>
                  <a:srgbClr val="01273A"/>
                </a:solidFill>
                <a:latin typeface="Arial" panose="020B0604020202020204" pitchFamily="34" charset="0"/>
                <a:cs typeface="Arial" panose="020B0604020202020204" pitchFamily="34" charset="0"/>
              </a:rPr>
              <a:t>On the 7</a:t>
            </a:r>
            <a:r>
              <a:rPr lang="en-GB" sz="1400" baseline="30000" dirty="0">
                <a:solidFill>
                  <a:srgbClr val="01273A"/>
                </a:solidFill>
                <a:latin typeface="Arial" panose="020B0604020202020204" pitchFamily="34" charset="0"/>
                <a:cs typeface="Arial" panose="020B0604020202020204" pitchFamily="34" charset="0"/>
              </a:rPr>
              <a:t>th</a:t>
            </a:r>
            <a:r>
              <a:rPr lang="en-GB" sz="1400" dirty="0">
                <a:solidFill>
                  <a:srgbClr val="01273A"/>
                </a:solidFill>
                <a:latin typeface="Arial" panose="020B0604020202020204" pitchFamily="34" charset="0"/>
                <a:cs typeface="Arial" panose="020B0604020202020204" pitchFamily="34" charset="0"/>
              </a:rPr>
              <a:t> Jan 2026 you will be invited to attend the accreditation where an assessor will go through the available modules and the expectations for each element of the accreditation process. </a:t>
            </a:r>
          </a:p>
          <a:p>
            <a:endParaRPr lang="en-GB" sz="1400" dirty="0">
              <a:solidFill>
                <a:srgbClr val="01273A"/>
              </a:solidFill>
              <a:latin typeface="Arial" panose="020B0604020202020204" pitchFamily="34" charset="0"/>
              <a:cs typeface="Arial" panose="020B0604020202020204" pitchFamily="34" charset="0"/>
            </a:endParaRPr>
          </a:p>
          <a:p>
            <a:r>
              <a:rPr lang="en-GB" sz="1400" dirty="0">
                <a:solidFill>
                  <a:srgbClr val="01273A"/>
                </a:solidFill>
                <a:latin typeface="Arial" panose="020B0604020202020204" pitchFamily="34" charset="0"/>
                <a:cs typeface="Arial" panose="020B0604020202020204" pitchFamily="34" charset="0"/>
              </a:rPr>
              <a:t>The basic assignment outline is one mandatory unit followed by one of the optional units: </a:t>
            </a:r>
          </a:p>
        </p:txBody>
      </p:sp>
      <p:sp>
        <p:nvSpPr>
          <p:cNvPr id="3" name="Rectangle 2">
            <a:extLst>
              <a:ext uri="{FF2B5EF4-FFF2-40B4-BE49-F238E27FC236}">
                <a16:creationId xmlns:a16="http://schemas.microsoft.com/office/drawing/2014/main" id="{DD22505B-A85C-E90B-DC41-12ADA5F55768}"/>
              </a:ext>
            </a:extLst>
          </p:cNvPr>
          <p:cNvSpPr/>
          <p:nvPr/>
        </p:nvSpPr>
        <p:spPr>
          <a:xfrm>
            <a:off x="-14604" y="-8690"/>
            <a:ext cx="12206604" cy="811344"/>
          </a:xfrm>
          <a:prstGeom prst="rect">
            <a:avLst/>
          </a:prstGeom>
          <a:solidFill>
            <a:srgbClr val="0127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i="1" dirty="0">
                <a:solidFill>
                  <a:schemeClr val="bg1"/>
                </a:solidFill>
                <a:latin typeface="Arial" panose="020B0604020202020204" pitchFamily="34" charset="0"/>
                <a:cs typeface="Arial" panose="020B0604020202020204" pitchFamily="34" charset="0"/>
              </a:rPr>
              <a:t>     TUCO Chair’s Scholarship Director Development Programme</a:t>
            </a:r>
            <a:endParaRPr lang="en-US" sz="1600" i="1" dirty="0">
              <a:solidFill>
                <a:schemeClr val="bg1"/>
              </a:solidFill>
              <a:latin typeface="Arial" panose="020B0604020202020204" pitchFamily="34" charset="0"/>
              <a:cs typeface="Arial" panose="020B0604020202020204" pitchFamily="34" charset="0"/>
            </a:endParaRPr>
          </a:p>
        </p:txBody>
      </p:sp>
      <p:pic>
        <p:nvPicPr>
          <p:cNvPr id="4" name="Picture 3" descr="A black and white logo&#10;&#10;AI-generated content may be incorrect.">
            <a:extLst>
              <a:ext uri="{FF2B5EF4-FFF2-40B4-BE49-F238E27FC236}">
                <a16:creationId xmlns:a16="http://schemas.microsoft.com/office/drawing/2014/main" id="{E09B56B0-A5A0-BC40-B042-93FA8975EB23}"/>
              </a:ext>
            </a:extLst>
          </p:cNvPr>
          <p:cNvPicPr>
            <a:picLocks noChangeAspect="1"/>
          </p:cNvPicPr>
          <p:nvPr/>
        </p:nvPicPr>
        <p:blipFill>
          <a:blip r:embed="rId3"/>
          <a:stretch>
            <a:fillRect/>
          </a:stretch>
        </p:blipFill>
        <p:spPr>
          <a:xfrm>
            <a:off x="10722302" y="117995"/>
            <a:ext cx="1254108" cy="557973"/>
          </a:xfrm>
          <a:prstGeom prst="rect">
            <a:avLst/>
          </a:prstGeom>
        </p:spPr>
      </p:pic>
      <p:graphicFrame>
        <p:nvGraphicFramePr>
          <p:cNvPr id="6" name="Table 5">
            <a:extLst>
              <a:ext uri="{FF2B5EF4-FFF2-40B4-BE49-F238E27FC236}">
                <a16:creationId xmlns:a16="http://schemas.microsoft.com/office/drawing/2014/main" id="{0DD96D47-9628-958F-E9AC-2AF39AB0921F}"/>
              </a:ext>
            </a:extLst>
          </p:cNvPr>
          <p:cNvGraphicFramePr>
            <a:graphicFrameLocks noGrp="1"/>
          </p:cNvGraphicFramePr>
          <p:nvPr>
            <p:extLst>
              <p:ext uri="{D42A27DB-BD31-4B8C-83A1-F6EECF244321}">
                <p14:modId xmlns:p14="http://schemas.microsoft.com/office/powerpoint/2010/main" val="3327876351"/>
              </p:ext>
            </p:extLst>
          </p:nvPr>
        </p:nvGraphicFramePr>
        <p:xfrm>
          <a:off x="5189221" y="989262"/>
          <a:ext cx="6787189" cy="5440738"/>
        </p:xfrm>
        <a:graphic>
          <a:graphicData uri="http://schemas.openxmlformats.org/drawingml/2006/table">
            <a:tbl>
              <a:tblPr firstRow="1" firstCol="1" bandRow="1">
                <a:tableStyleId>{5C22544A-7EE6-4342-B048-85BDC9FD1C3A}</a:tableStyleId>
              </a:tblPr>
              <a:tblGrid>
                <a:gridCol w="2157220">
                  <a:extLst>
                    <a:ext uri="{9D8B030D-6E8A-4147-A177-3AD203B41FA5}">
                      <a16:colId xmlns:a16="http://schemas.microsoft.com/office/drawing/2014/main" val="1960306953"/>
                    </a:ext>
                  </a:extLst>
                </a:gridCol>
                <a:gridCol w="3614929">
                  <a:extLst>
                    <a:ext uri="{9D8B030D-6E8A-4147-A177-3AD203B41FA5}">
                      <a16:colId xmlns:a16="http://schemas.microsoft.com/office/drawing/2014/main" val="4232362020"/>
                    </a:ext>
                  </a:extLst>
                </a:gridCol>
                <a:gridCol w="1015040">
                  <a:extLst>
                    <a:ext uri="{9D8B030D-6E8A-4147-A177-3AD203B41FA5}">
                      <a16:colId xmlns:a16="http://schemas.microsoft.com/office/drawing/2014/main" val="867717697"/>
                    </a:ext>
                  </a:extLst>
                </a:gridCol>
              </a:tblGrid>
              <a:tr h="287902">
                <a:tc>
                  <a:txBody>
                    <a:bodyPr/>
                    <a:lstStyle/>
                    <a:p>
                      <a:pPr algn="ctr">
                        <a:lnSpc>
                          <a:spcPct val="107000"/>
                        </a:lnSpc>
                        <a:spcAft>
                          <a:spcPts val="800"/>
                        </a:spcAft>
                        <a:buNone/>
                      </a:pPr>
                      <a:r>
                        <a:rPr lang="en-GB" sz="1100" dirty="0">
                          <a:effectLst/>
                          <a:latin typeface="Arial" panose="020B0604020202020204" pitchFamily="34" charset="0"/>
                          <a:cs typeface="Arial" panose="020B0604020202020204" pitchFamily="34" charset="0"/>
                        </a:rPr>
                        <a:t>Assignment </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50078" marR="50078" marT="0" marB="0" anchor="ctr">
                    <a:solidFill>
                      <a:srgbClr val="01273A"/>
                    </a:solidFill>
                  </a:tcPr>
                </a:tc>
                <a:tc>
                  <a:txBody>
                    <a:bodyPr/>
                    <a:lstStyle/>
                    <a:p>
                      <a:pPr algn="ctr">
                        <a:lnSpc>
                          <a:spcPct val="107000"/>
                        </a:lnSpc>
                        <a:spcAft>
                          <a:spcPts val="800"/>
                        </a:spcAft>
                        <a:buNone/>
                      </a:pPr>
                      <a:r>
                        <a:rPr lang="en-GB" sz="1100" dirty="0">
                          <a:effectLst/>
                          <a:latin typeface="Arial" panose="020B0604020202020204" pitchFamily="34" charset="0"/>
                          <a:cs typeface="Arial" panose="020B0604020202020204" pitchFamily="34" charset="0"/>
                        </a:rPr>
                        <a:t>Assignment Requirement</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50078" marR="50078" marT="0" marB="0" anchor="ctr">
                    <a:solidFill>
                      <a:srgbClr val="01273A"/>
                    </a:solidFill>
                  </a:tcPr>
                </a:tc>
                <a:tc>
                  <a:txBody>
                    <a:bodyPr/>
                    <a:lstStyle/>
                    <a:p>
                      <a:pPr algn="ctr">
                        <a:lnSpc>
                          <a:spcPct val="107000"/>
                        </a:lnSpc>
                        <a:spcAft>
                          <a:spcPts val="800"/>
                        </a:spcAft>
                        <a:buNone/>
                      </a:pPr>
                      <a:r>
                        <a:rPr lang="en-GB" sz="1100" dirty="0">
                          <a:effectLst/>
                          <a:latin typeface="Arial" panose="020B0604020202020204" pitchFamily="34" charset="0"/>
                          <a:cs typeface="Arial" panose="020B0604020202020204" pitchFamily="34" charset="0"/>
                        </a:rPr>
                        <a:t>Word Count</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50078" marR="50078" marT="0" marB="0" anchor="ctr">
                    <a:solidFill>
                      <a:srgbClr val="01273A"/>
                    </a:solidFill>
                  </a:tcPr>
                </a:tc>
                <a:extLst>
                  <a:ext uri="{0D108BD9-81ED-4DB2-BD59-A6C34878D82A}">
                    <a16:rowId xmlns:a16="http://schemas.microsoft.com/office/drawing/2014/main" val="1984072264"/>
                  </a:ext>
                </a:extLst>
              </a:tr>
              <a:tr h="551636">
                <a:tc>
                  <a:txBody>
                    <a:bodyPr/>
                    <a:lstStyle/>
                    <a:p>
                      <a:pPr algn="l">
                        <a:lnSpc>
                          <a:spcPct val="107000"/>
                        </a:lnSpc>
                        <a:spcAft>
                          <a:spcPts val="800"/>
                        </a:spcAft>
                        <a:buNone/>
                      </a:pPr>
                      <a:r>
                        <a:rPr lang="en-GB" sz="1100" dirty="0">
                          <a:effectLst/>
                          <a:latin typeface="Arial" panose="020B0604020202020204" pitchFamily="34" charset="0"/>
                          <a:cs typeface="Arial" panose="020B0604020202020204" pitchFamily="34" charset="0"/>
                        </a:rPr>
                        <a:t>Strategic Management Project</a:t>
                      </a:r>
                    </a:p>
                  </a:txBody>
                  <a:tcPr marL="50078" marR="50078" marT="0" marB="0" anchor="ctr">
                    <a:solidFill>
                      <a:srgbClr val="006891"/>
                    </a:solidFill>
                  </a:tcPr>
                </a:tc>
                <a:tc>
                  <a:txBody>
                    <a:bodyPr/>
                    <a:lstStyle/>
                    <a:p>
                      <a:pPr>
                        <a:lnSpc>
                          <a:spcPct val="107000"/>
                        </a:lnSpc>
                        <a:spcAft>
                          <a:spcPts val="800"/>
                        </a:spcAft>
                        <a:buNone/>
                      </a:pPr>
                      <a:r>
                        <a:rPr lang="en-GB" sz="1100" dirty="0">
                          <a:solidFill>
                            <a:schemeClr val="bg1"/>
                          </a:solidFill>
                          <a:effectLst/>
                          <a:latin typeface="Arial" panose="020B0604020202020204" pitchFamily="34" charset="0"/>
                          <a:cs typeface="Arial" panose="020B0604020202020204" pitchFamily="34" charset="0"/>
                        </a:rPr>
                        <a:t>Learning Outcome 1 – Know how to develop a strategic management project.</a:t>
                      </a:r>
                    </a:p>
                  </a:txBody>
                  <a:tcPr marL="50078" marR="50078" marT="0" marB="0" anchor="ctr">
                    <a:solidFill>
                      <a:srgbClr val="006891"/>
                    </a:solidFill>
                  </a:tcPr>
                </a:tc>
                <a:tc rowSpan="2">
                  <a:txBody>
                    <a:bodyPr/>
                    <a:lstStyle/>
                    <a:p>
                      <a:pPr algn="r">
                        <a:lnSpc>
                          <a:spcPct val="107000"/>
                        </a:lnSpc>
                        <a:spcAft>
                          <a:spcPts val="800"/>
                        </a:spcAft>
                        <a:buNone/>
                      </a:pPr>
                      <a:r>
                        <a:rPr lang="en-GB" sz="1100" dirty="0">
                          <a:solidFill>
                            <a:schemeClr val="bg1"/>
                          </a:solidFill>
                          <a:effectLst/>
                          <a:latin typeface="Arial" panose="020B0604020202020204" pitchFamily="34" charset="0"/>
                          <a:cs typeface="Arial" panose="020B0604020202020204" pitchFamily="34" charset="0"/>
                        </a:rPr>
                        <a:t>4000 - 4500</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0078" marR="50078" marT="0" marB="0" anchor="ctr">
                    <a:solidFill>
                      <a:srgbClr val="006891"/>
                    </a:solidFill>
                  </a:tcPr>
                </a:tc>
                <a:extLst>
                  <a:ext uri="{0D108BD9-81ED-4DB2-BD59-A6C34878D82A}">
                    <a16:rowId xmlns:a16="http://schemas.microsoft.com/office/drawing/2014/main" val="2592488651"/>
                  </a:ext>
                </a:extLst>
              </a:tr>
              <a:tr h="475919">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dirty="0">
                          <a:effectLst/>
                          <a:latin typeface="Arial" panose="020B0604020202020204" pitchFamily="34" charset="0"/>
                          <a:cs typeface="Arial" panose="020B0604020202020204" pitchFamily="34" charset="0"/>
                        </a:rPr>
                        <a:t>Project Report</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50078" marR="50078" marT="0" marB="0" anchor="ctr">
                    <a:solidFill>
                      <a:srgbClr val="006891"/>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dirty="0">
                          <a:solidFill>
                            <a:schemeClr val="bg1"/>
                          </a:solidFill>
                          <a:effectLst/>
                          <a:latin typeface="Arial" panose="020B0604020202020204" pitchFamily="34" charset="0"/>
                          <a:cs typeface="Arial" panose="020B0604020202020204" pitchFamily="34" charset="0"/>
                        </a:rPr>
                        <a:t>Learning Outcome 2 – How to conduct a strategic management project.</a:t>
                      </a:r>
                      <a:endParaRPr lang="en-GB" sz="1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50078" marR="50078" marT="0" marB="0" anchor="ctr">
                    <a:solidFill>
                      <a:srgbClr val="006891"/>
                    </a:solidFill>
                  </a:tcPr>
                </a:tc>
                <a:tc vMerge="1">
                  <a:txBody>
                    <a:bodyPr/>
                    <a:lstStyle/>
                    <a:p>
                      <a:pPr algn="r">
                        <a:lnSpc>
                          <a:spcPct val="107000"/>
                        </a:lnSpc>
                        <a:spcAft>
                          <a:spcPts val="800"/>
                        </a:spcAft>
                        <a:buNone/>
                      </a:pPr>
                      <a:endParaRPr lang="en-GB" sz="1100" dirty="0">
                        <a:solidFill>
                          <a:srgbClr val="01273A"/>
                        </a:solidFill>
                        <a:effectLst/>
                        <a:latin typeface="Arial" panose="020B0604020202020204" pitchFamily="34" charset="0"/>
                        <a:ea typeface="Calibri" panose="020F0502020204030204" pitchFamily="34" charset="0"/>
                        <a:cs typeface="Arial" panose="020B0604020202020204" pitchFamily="34" charset="0"/>
                      </a:endParaRPr>
                    </a:p>
                  </a:txBody>
                  <a:tcPr marL="50078" marR="50078" marT="0" marB="0" anchor="ctr">
                    <a:solidFill>
                      <a:schemeClr val="tx2">
                        <a:lumMod val="10000"/>
                        <a:lumOff val="90000"/>
                      </a:schemeClr>
                    </a:solidFill>
                  </a:tcPr>
                </a:tc>
                <a:extLst>
                  <a:ext uri="{0D108BD9-81ED-4DB2-BD59-A6C34878D82A}">
                    <a16:rowId xmlns:a16="http://schemas.microsoft.com/office/drawing/2014/main" val="3623384681"/>
                  </a:ext>
                </a:extLst>
              </a:tr>
              <a:tr h="475919">
                <a:tc>
                  <a:txBody>
                    <a:bodyPr/>
                    <a:lstStyle/>
                    <a:p>
                      <a:pPr algn="l">
                        <a:lnSpc>
                          <a:spcPct val="107000"/>
                        </a:lnSpc>
                        <a:spcAft>
                          <a:spcPts val="800"/>
                        </a:spcAft>
                        <a:buNone/>
                      </a:pPr>
                      <a:r>
                        <a:rPr lang="en-GB" sz="1100" dirty="0">
                          <a:solidFill>
                            <a:srgbClr val="01273A"/>
                          </a:solidFill>
                          <a:effectLst/>
                          <a:latin typeface="Arial" panose="020B0604020202020204" pitchFamily="34" charset="0"/>
                          <a:cs typeface="Arial" panose="020B0604020202020204" pitchFamily="34" charset="0"/>
                        </a:rPr>
                        <a:t>Developing Organisational strategy</a:t>
                      </a:r>
                    </a:p>
                  </a:txBody>
                  <a:tcPr marL="50078" marR="50078" marT="0" marB="0" anchor="ctr">
                    <a:solidFill>
                      <a:schemeClr val="tx2">
                        <a:lumMod val="10000"/>
                        <a:lumOff val="90000"/>
                      </a:schemeClr>
                    </a:solidFill>
                  </a:tcPr>
                </a:tc>
                <a:tc>
                  <a:txBody>
                    <a:bodyPr/>
                    <a:lstStyle/>
                    <a:p>
                      <a:pPr>
                        <a:lnSpc>
                          <a:spcPct val="107000"/>
                        </a:lnSpc>
                        <a:spcAft>
                          <a:spcPts val="800"/>
                        </a:spcAft>
                        <a:buNone/>
                      </a:pPr>
                      <a:r>
                        <a:rPr lang="en-GB" sz="1100" dirty="0">
                          <a:solidFill>
                            <a:srgbClr val="01273A"/>
                          </a:solidFill>
                          <a:effectLst/>
                          <a:latin typeface="Arial" panose="020B0604020202020204" pitchFamily="34" charset="0"/>
                          <a:cs typeface="Arial" panose="020B0604020202020204" pitchFamily="34" charset="0"/>
                        </a:rPr>
                        <a:t>Learning Outcome 1 – Understand how to develop strategy.</a:t>
                      </a:r>
                    </a:p>
                  </a:txBody>
                  <a:tcPr marL="50078" marR="50078" marT="0" marB="0" anchor="ctr">
                    <a:solidFill>
                      <a:schemeClr val="tx2">
                        <a:lumMod val="10000"/>
                        <a:lumOff val="90000"/>
                      </a:schemeClr>
                    </a:solidFill>
                  </a:tcPr>
                </a:tc>
                <a:tc rowSpan="2">
                  <a:txBody>
                    <a:bodyPr/>
                    <a:lstStyle/>
                    <a:p>
                      <a:pPr algn="r">
                        <a:lnSpc>
                          <a:spcPct val="107000"/>
                        </a:lnSpc>
                        <a:spcAft>
                          <a:spcPts val="800"/>
                        </a:spcAft>
                        <a:buNone/>
                      </a:pPr>
                      <a:r>
                        <a:rPr lang="en-GB" sz="1100" dirty="0">
                          <a:solidFill>
                            <a:srgbClr val="01273A"/>
                          </a:solidFill>
                          <a:effectLst/>
                          <a:latin typeface="Arial" panose="020B0604020202020204" pitchFamily="34" charset="0"/>
                          <a:cs typeface="Arial" panose="020B0604020202020204" pitchFamily="34" charset="0"/>
                        </a:rPr>
                        <a:t> 3500 - 4000</a:t>
                      </a:r>
                      <a:endParaRPr lang="en-GB" sz="1100" dirty="0">
                        <a:solidFill>
                          <a:srgbClr val="01273A"/>
                        </a:solidFill>
                        <a:effectLst/>
                        <a:latin typeface="Arial" panose="020B0604020202020204" pitchFamily="34" charset="0"/>
                        <a:ea typeface="Calibri" panose="020F0502020204030204" pitchFamily="34" charset="0"/>
                        <a:cs typeface="Arial" panose="020B0604020202020204" pitchFamily="34" charset="0"/>
                      </a:endParaRPr>
                    </a:p>
                  </a:txBody>
                  <a:tcPr marL="50078" marR="50078" marT="0" marB="0" anchor="ctr">
                    <a:solidFill>
                      <a:schemeClr val="tx2">
                        <a:lumMod val="10000"/>
                        <a:lumOff val="90000"/>
                      </a:schemeClr>
                    </a:solidFill>
                  </a:tcPr>
                </a:tc>
                <a:extLst>
                  <a:ext uri="{0D108BD9-81ED-4DB2-BD59-A6C34878D82A}">
                    <a16:rowId xmlns:a16="http://schemas.microsoft.com/office/drawing/2014/main" val="4181288059"/>
                  </a:ext>
                </a:extLst>
              </a:tr>
              <a:tr h="475919">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dirty="0">
                          <a:solidFill>
                            <a:srgbClr val="01273A"/>
                          </a:solidFill>
                          <a:effectLst/>
                          <a:latin typeface="Arial" panose="020B0604020202020204" pitchFamily="34" charset="0"/>
                          <a:cs typeface="Arial" panose="020B0604020202020204" pitchFamily="34" charset="0"/>
                        </a:rPr>
                        <a:t>Strategy Document</a:t>
                      </a:r>
                      <a:endParaRPr lang="en-GB" sz="1100" dirty="0">
                        <a:solidFill>
                          <a:srgbClr val="01273A"/>
                        </a:solidFill>
                        <a:effectLst/>
                        <a:latin typeface="Arial" panose="020B0604020202020204" pitchFamily="34" charset="0"/>
                        <a:ea typeface="Calibri" panose="020F0502020204030204" pitchFamily="34" charset="0"/>
                        <a:cs typeface="Arial" panose="020B0604020202020204" pitchFamily="34" charset="0"/>
                      </a:endParaRPr>
                    </a:p>
                  </a:txBody>
                  <a:tcPr marL="50078" marR="50078" marT="0" marB="0" anchor="ctr">
                    <a:solidFill>
                      <a:schemeClr val="tx2">
                        <a:lumMod val="10000"/>
                        <a:lumOff val="9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dirty="0">
                          <a:solidFill>
                            <a:srgbClr val="01273A"/>
                          </a:solidFill>
                          <a:effectLst/>
                          <a:latin typeface="Arial" panose="020B0604020202020204" pitchFamily="34" charset="0"/>
                          <a:cs typeface="Arial" panose="020B0604020202020204" pitchFamily="34" charset="0"/>
                        </a:rPr>
                        <a:t>Learning Outcome 2 – Know how to develop strategy.</a:t>
                      </a:r>
                      <a:endParaRPr lang="en-GB" sz="1100" dirty="0">
                        <a:solidFill>
                          <a:srgbClr val="01273A"/>
                        </a:solidFill>
                        <a:effectLst/>
                        <a:latin typeface="Arial" panose="020B0604020202020204" pitchFamily="34" charset="0"/>
                        <a:ea typeface="Calibri" panose="020F0502020204030204" pitchFamily="34" charset="0"/>
                        <a:cs typeface="Arial" panose="020B0604020202020204" pitchFamily="34" charset="0"/>
                      </a:endParaRPr>
                    </a:p>
                  </a:txBody>
                  <a:tcPr marL="50078" marR="50078" marT="0" marB="0" anchor="ctr">
                    <a:solidFill>
                      <a:schemeClr val="tx2">
                        <a:lumMod val="10000"/>
                        <a:lumOff val="90000"/>
                      </a:schemeClr>
                    </a:solidFill>
                  </a:tcPr>
                </a:tc>
                <a:tc vMerge="1">
                  <a:txBody>
                    <a:bodyPr/>
                    <a:lstStyle/>
                    <a:p>
                      <a:pPr algn="r">
                        <a:lnSpc>
                          <a:spcPct val="107000"/>
                        </a:lnSpc>
                        <a:spcAft>
                          <a:spcPts val="800"/>
                        </a:spcAft>
                        <a:buNone/>
                      </a:pPr>
                      <a:endParaRPr lang="en-GB" sz="1100" dirty="0">
                        <a:solidFill>
                          <a:srgbClr val="01273A"/>
                        </a:solidFill>
                        <a:effectLst/>
                        <a:latin typeface="Arial" panose="020B0604020202020204" pitchFamily="34" charset="0"/>
                        <a:ea typeface="Calibri" panose="020F0502020204030204" pitchFamily="34" charset="0"/>
                        <a:cs typeface="Arial" panose="020B0604020202020204" pitchFamily="34" charset="0"/>
                      </a:endParaRPr>
                    </a:p>
                  </a:txBody>
                  <a:tcPr marL="50078" marR="50078" marT="0" marB="0" anchor="ctr"/>
                </a:tc>
                <a:extLst>
                  <a:ext uri="{0D108BD9-81ED-4DB2-BD59-A6C34878D82A}">
                    <a16:rowId xmlns:a16="http://schemas.microsoft.com/office/drawing/2014/main" val="353684023"/>
                  </a:ext>
                </a:extLst>
              </a:tr>
              <a:tr h="546498">
                <a:tc>
                  <a:txBody>
                    <a:bodyPr/>
                    <a:lstStyle/>
                    <a:p>
                      <a:pPr algn="l">
                        <a:lnSpc>
                          <a:spcPct val="107000"/>
                        </a:lnSpc>
                        <a:spcAft>
                          <a:spcPts val="800"/>
                        </a:spcAft>
                        <a:buNone/>
                      </a:pPr>
                      <a:r>
                        <a:rPr lang="en-GB" sz="1100" dirty="0">
                          <a:solidFill>
                            <a:srgbClr val="01273A"/>
                          </a:solidFill>
                          <a:effectLst/>
                          <a:latin typeface="Arial" panose="020B0604020202020204" pitchFamily="34" charset="0"/>
                          <a:cs typeface="Arial" panose="020B0604020202020204" pitchFamily="34" charset="0"/>
                        </a:rPr>
                        <a:t>Leading Strategic Change</a:t>
                      </a:r>
                    </a:p>
                  </a:txBody>
                  <a:tcPr marL="50078" marR="50078" marT="0" marB="0" anchor="ctr">
                    <a:solidFill>
                      <a:schemeClr val="bg1">
                        <a:lumMod val="95000"/>
                      </a:schemeClr>
                    </a:solidFill>
                  </a:tcPr>
                </a:tc>
                <a:tc>
                  <a:txBody>
                    <a:bodyPr/>
                    <a:lstStyle/>
                    <a:p>
                      <a:pPr>
                        <a:lnSpc>
                          <a:spcPct val="107000"/>
                        </a:lnSpc>
                        <a:spcAft>
                          <a:spcPts val="800"/>
                        </a:spcAft>
                        <a:buNone/>
                      </a:pPr>
                      <a:r>
                        <a:rPr lang="en-GB" sz="1100" dirty="0">
                          <a:solidFill>
                            <a:srgbClr val="01273A"/>
                          </a:solidFill>
                          <a:effectLst/>
                          <a:latin typeface="Arial" panose="020B0604020202020204" pitchFamily="34" charset="0"/>
                          <a:cs typeface="Arial" panose="020B0604020202020204" pitchFamily="34" charset="0"/>
                        </a:rPr>
                        <a:t>Learning Outcome 1 – Understand the scope and context of strategic change.</a:t>
                      </a:r>
                    </a:p>
                  </a:txBody>
                  <a:tcPr marL="50078" marR="50078" marT="0" marB="0" anchor="ctr">
                    <a:solidFill>
                      <a:schemeClr val="bg1">
                        <a:lumMod val="95000"/>
                      </a:schemeClr>
                    </a:solidFill>
                  </a:tcPr>
                </a:tc>
                <a:tc rowSpan="2">
                  <a:txBody>
                    <a:bodyPr/>
                    <a:lstStyle/>
                    <a:p>
                      <a:pPr algn="r">
                        <a:lnSpc>
                          <a:spcPct val="107000"/>
                        </a:lnSpc>
                        <a:spcAft>
                          <a:spcPts val="800"/>
                        </a:spcAft>
                        <a:buNone/>
                      </a:pPr>
                      <a:r>
                        <a:rPr lang="en-GB" sz="1100" dirty="0">
                          <a:solidFill>
                            <a:srgbClr val="01273A"/>
                          </a:solidFill>
                          <a:effectLst/>
                          <a:latin typeface="Arial" panose="020B0604020202020204" pitchFamily="34" charset="0"/>
                          <a:cs typeface="Arial" panose="020B0604020202020204" pitchFamily="34" charset="0"/>
                        </a:rPr>
                        <a:t>4000 - 4500</a:t>
                      </a:r>
                      <a:endParaRPr lang="en-GB" sz="1100" dirty="0">
                        <a:solidFill>
                          <a:srgbClr val="01273A"/>
                        </a:solidFill>
                        <a:effectLst/>
                        <a:latin typeface="Arial" panose="020B0604020202020204" pitchFamily="34" charset="0"/>
                        <a:ea typeface="Calibri" panose="020F0502020204030204" pitchFamily="34" charset="0"/>
                        <a:cs typeface="Arial" panose="020B0604020202020204" pitchFamily="34" charset="0"/>
                      </a:endParaRPr>
                    </a:p>
                  </a:txBody>
                  <a:tcPr marL="50078" marR="50078" marT="0" marB="0" anchor="ctr">
                    <a:solidFill>
                      <a:schemeClr val="bg1">
                        <a:lumMod val="95000"/>
                      </a:schemeClr>
                    </a:solidFill>
                  </a:tcPr>
                </a:tc>
                <a:extLst>
                  <a:ext uri="{0D108BD9-81ED-4DB2-BD59-A6C34878D82A}">
                    <a16:rowId xmlns:a16="http://schemas.microsoft.com/office/drawing/2014/main" val="2060263699"/>
                  </a:ext>
                </a:extLst>
              </a:tr>
              <a:tr h="546498">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dirty="0">
                          <a:solidFill>
                            <a:srgbClr val="01273A"/>
                          </a:solidFill>
                          <a:effectLst/>
                          <a:latin typeface="Arial" panose="020B0604020202020204" pitchFamily="34" charset="0"/>
                          <a:cs typeface="Arial" panose="020B0604020202020204" pitchFamily="34" charset="0"/>
                        </a:rPr>
                        <a:t>Proposal for Change</a:t>
                      </a:r>
                      <a:endParaRPr lang="en-GB" sz="1100" dirty="0">
                        <a:solidFill>
                          <a:srgbClr val="01273A"/>
                        </a:solidFill>
                        <a:effectLst/>
                        <a:latin typeface="Arial" panose="020B0604020202020204" pitchFamily="34" charset="0"/>
                        <a:ea typeface="Calibri" panose="020F0502020204030204" pitchFamily="34" charset="0"/>
                        <a:cs typeface="Arial" panose="020B0604020202020204" pitchFamily="34" charset="0"/>
                      </a:endParaRPr>
                    </a:p>
                  </a:txBody>
                  <a:tcPr marL="50078" marR="50078" marT="0" marB="0" anchor="ctr">
                    <a:solidFill>
                      <a:schemeClr val="bg1">
                        <a:lumMod val="95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dirty="0">
                          <a:solidFill>
                            <a:srgbClr val="01273A"/>
                          </a:solidFill>
                          <a:effectLst/>
                          <a:latin typeface="Arial" panose="020B0604020202020204" pitchFamily="34" charset="0"/>
                          <a:cs typeface="Arial" panose="020B0604020202020204" pitchFamily="34" charset="0"/>
                        </a:rPr>
                        <a:t>Learning Outcome 2 – Know how to propose a strategy for leading strategic change.</a:t>
                      </a:r>
                    </a:p>
                  </a:txBody>
                  <a:tcPr marL="50078" marR="50078" marT="0" marB="0" anchor="ctr">
                    <a:solidFill>
                      <a:schemeClr val="bg1">
                        <a:lumMod val="95000"/>
                      </a:schemeClr>
                    </a:solidFill>
                  </a:tcPr>
                </a:tc>
                <a:tc vMerge="1">
                  <a:txBody>
                    <a:bodyPr/>
                    <a:lstStyle/>
                    <a:p>
                      <a:endParaRPr lang="en-US"/>
                    </a:p>
                  </a:txBody>
                  <a:tcPr/>
                </a:tc>
                <a:extLst>
                  <a:ext uri="{0D108BD9-81ED-4DB2-BD59-A6C34878D82A}">
                    <a16:rowId xmlns:a16="http://schemas.microsoft.com/office/drawing/2014/main" val="1696593770"/>
                  </a:ext>
                </a:extLst>
              </a:tr>
              <a:tr h="522157">
                <a:tc>
                  <a:txBody>
                    <a:bodyPr/>
                    <a:lstStyle/>
                    <a:p>
                      <a:pPr algn="l">
                        <a:lnSpc>
                          <a:spcPct val="107000"/>
                        </a:lnSpc>
                        <a:spcAft>
                          <a:spcPts val="800"/>
                        </a:spcAft>
                        <a:buNone/>
                      </a:pPr>
                      <a:r>
                        <a:rPr lang="en-GB" sz="1100" dirty="0">
                          <a:solidFill>
                            <a:srgbClr val="01273A"/>
                          </a:solidFill>
                          <a:effectLst/>
                          <a:latin typeface="Arial" panose="020B0604020202020204" pitchFamily="34" charset="0"/>
                          <a:cs typeface="Arial" panose="020B0604020202020204" pitchFamily="34" charset="0"/>
                        </a:rPr>
                        <a:t>Marketing Strategy</a:t>
                      </a:r>
                    </a:p>
                  </a:txBody>
                  <a:tcPr marL="50078" marR="50078" marT="0" marB="0" anchor="ctr">
                    <a:solidFill>
                      <a:schemeClr val="tx2">
                        <a:lumMod val="10000"/>
                        <a:lumOff val="90000"/>
                      </a:schemeClr>
                    </a:solidFill>
                  </a:tcPr>
                </a:tc>
                <a:tc>
                  <a:txBody>
                    <a:bodyPr/>
                    <a:lstStyle/>
                    <a:p>
                      <a:pPr>
                        <a:lnSpc>
                          <a:spcPct val="107000"/>
                        </a:lnSpc>
                        <a:spcAft>
                          <a:spcPts val="800"/>
                        </a:spcAft>
                        <a:buNone/>
                      </a:pPr>
                      <a:r>
                        <a:rPr lang="en-GB" sz="1100" dirty="0">
                          <a:solidFill>
                            <a:srgbClr val="01273A"/>
                          </a:solidFill>
                          <a:effectLst/>
                          <a:latin typeface="Arial" panose="020B0604020202020204" pitchFamily="34" charset="0"/>
                          <a:cs typeface="Arial" panose="020B0604020202020204" pitchFamily="34" charset="0"/>
                        </a:rPr>
                        <a:t>Learning Outcome 1 – Understand the context in which a marketing strategy is developed.</a:t>
                      </a:r>
                    </a:p>
                  </a:txBody>
                  <a:tcPr marL="50078" marR="50078" marT="0" marB="0" anchor="ctr">
                    <a:solidFill>
                      <a:schemeClr val="tx2">
                        <a:lumMod val="10000"/>
                        <a:lumOff val="90000"/>
                      </a:schemeClr>
                    </a:solidFill>
                  </a:tcPr>
                </a:tc>
                <a:tc rowSpan="2">
                  <a:txBody>
                    <a:bodyPr/>
                    <a:lstStyle/>
                    <a:p>
                      <a:pPr algn="r">
                        <a:lnSpc>
                          <a:spcPct val="107000"/>
                        </a:lnSpc>
                        <a:spcAft>
                          <a:spcPts val="800"/>
                        </a:spcAft>
                        <a:buNone/>
                      </a:pPr>
                      <a:r>
                        <a:rPr lang="en-GB" sz="1100" dirty="0">
                          <a:solidFill>
                            <a:srgbClr val="01273A"/>
                          </a:solidFill>
                          <a:effectLst/>
                          <a:latin typeface="Arial" panose="020B0604020202020204" pitchFamily="34" charset="0"/>
                          <a:cs typeface="Arial" panose="020B0604020202020204" pitchFamily="34" charset="0"/>
                        </a:rPr>
                        <a:t>3500 - 4000</a:t>
                      </a:r>
                      <a:endParaRPr lang="en-GB" sz="1100" dirty="0">
                        <a:solidFill>
                          <a:srgbClr val="01273A"/>
                        </a:solidFill>
                        <a:effectLst/>
                        <a:latin typeface="Arial" panose="020B0604020202020204" pitchFamily="34" charset="0"/>
                        <a:ea typeface="Calibri" panose="020F0502020204030204" pitchFamily="34" charset="0"/>
                        <a:cs typeface="Arial" panose="020B0604020202020204" pitchFamily="34" charset="0"/>
                      </a:endParaRPr>
                    </a:p>
                  </a:txBody>
                  <a:tcPr marL="50078" marR="50078" marT="0" marB="0" anchor="ctr">
                    <a:solidFill>
                      <a:schemeClr val="tx2">
                        <a:lumMod val="10000"/>
                        <a:lumOff val="90000"/>
                      </a:schemeClr>
                    </a:solidFill>
                  </a:tcPr>
                </a:tc>
                <a:extLst>
                  <a:ext uri="{0D108BD9-81ED-4DB2-BD59-A6C34878D82A}">
                    <a16:rowId xmlns:a16="http://schemas.microsoft.com/office/drawing/2014/main" val="764864141"/>
                  </a:ext>
                </a:extLst>
              </a:tr>
              <a:tr h="50800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dirty="0">
                          <a:solidFill>
                            <a:srgbClr val="01273A"/>
                          </a:solidFill>
                          <a:effectLst/>
                          <a:latin typeface="Arial" panose="020B0604020202020204" pitchFamily="34" charset="0"/>
                          <a:cs typeface="Arial" panose="020B0604020202020204" pitchFamily="34" charset="0"/>
                        </a:rPr>
                        <a:t>Marketing Report / Strategy</a:t>
                      </a:r>
                      <a:endParaRPr lang="en-GB" sz="1100" dirty="0">
                        <a:solidFill>
                          <a:srgbClr val="01273A"/>
                        </a:solidFill>
                        <a:effectLst/>
                        <a:latin typeface="Arial" panose="020B0604020202020204" pitchFamily="34" charset="0"/>
                        <a:ea typeface="Calibri" panose="020F0502020204030204" pitchFamily="34" charset="0"/>
                        <a:cs typeface="Arial" panose="020B0604020202020204" pitchFamily="34" charset="0"/>
                      </a:endParaRPr>
                    </a:p>
                  </a:txBody>
                  <a:tcPr marL="50078" marR="50078" marT="0" marB="0" anchor="ctr">
                    <a:solidFill>
                      <a:schemeClr val="tx2">
                        <a:lumMod val="10000"/>
                        <a:lumOff val="9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dirty="0">
                          <a:solidFill>
                            <a:srgbClr val="01273A"/>
                          </a:solidFill>
                          <a:effectLst/>
                          <a:latin typeface="Arial" panose="020B0604020202020204" pitchFamily="34" charset="0"/>
                          <a:cs typeface="Arial" panose="020B0604020202020204" pitchFamily="34" charset="0"/>
                        </a:rPr>
                        <a:t>Learning Outcome 2 - Know how to develop a marketing strategy.</a:t>
                      </a:r>
                      <a:endParaRPr lang="en-GB" sz="1100" dirty="0">
                        <a:solidFill>
                          <a:srgbClr val="01273A"/>
                        </a:solidFill>
                        <a:effectLst/>
                        <a:latin typeface="Arial" panose="020B0604020202020204" pitchFamily="34" charset="0"/>
                        <a:ea typeface="Calibri" panose="020F0502020204030204" pitchFamily="34" charset="0"/>
                        <a:cs typeface="Arial" panose="020B0604020202020204" pitchFamily="34" charset="0"/>
                      </a:endParaRPr>
                    </a:p>
                  </a:txBody>
                  <a:tcPr marL="50078" marR="50078" marT="0" marB="0" anchor="ctr">
                    <a:solidFill>
                      <a:schemeClr val="tx2">
                        <a:lumMod val="10000"/>
                        <a:lumOff val="90000"/>
                      </a:schemeClr>
                    </a:solidFill>
                  </a:tcPr>
                </a:tc>
                <a:tc vMerge="1">
                  <a:txBody>
                    <a:bodyPr/>
                    <a:lstStyle/>
                    <a:p>
                      <a:pPr algn="r">
                        <a:lnSpc>
                          <a:spcPct val="107000"/>
                        </a:lnSpc>
                        <a:spcAft>
                          <a:spcPts val="800"/>
                        </a:spcAft>
                        <a:buNone/>
                      </a:pPr>
                      <a:endParaRPr lang="en-GB" sz="1100" dirty="0">
                        <a:solidFill>
                          <a:srgbClr val="01273A"/>
                        </a:solidFill>
                        <a:effectLst/>
                        <a:latin typeface="Arial" panose="020B0604020202020204" pitchFamily="34" charset="0"/>
                        <a:ea typeface="Calibri" panose="020F0502020204030204" pitchFamily="34" charset="0"/>
                        <a:cs typeface="Arial" panose="020B0604020202020204" pitchFamily="34" charset="0"/>
                      </a:endParaRPr>
                    </a:p>
                  </a:txBody>
                  <a:tcPr marL="50078" marR="50078" marT="0" marB="0" anchor="ctr"/>
                </a:tc>
                <a:extLst>
                  <a:ext uri="{0D108BD9-81ED-4DB2-BD59-A6C34878D82A}">
                    <a16:rowId xmlns:a16="http://schemas.microsoft.com/office/drawing/2014/main" val="2683907279"/>
                  </a:ext>
                </a:extLst>
              </a:tr>
              <a:tr h="498576">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dirty="0">
                          <a:solidFill>
                            <a:srgbClr val="01273A"/>
                          </a:solidFill>
                          <a:effectLst/>
                          <a:latin typeface="Arial" panose="020B0604020202020204" pitchFamily="34" charset="0"/>
                          <a:cs typeface="Arial" panose="020B0604020202020204" pitchFamily="34" charset="0"/>
                        </a:rPr>
                        <a:t>Personal and Professional Development for Strategic Leaders</a:t>
                      </a:r>
                    </a:p>
                  </a:txBody>
                  <a:tcPr marL="50078" marR="50078" marT="0" marB="0" anchor="ctr">
                    <a:solidFill>
                      <a:schemeClr val="bg1">
                        <a:lumMod val="95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100" dirty="0">
                          <a:solidFill>
                            <a:srgbClr val="01273A"/>
                          </a:solidFill>
                          <a:effectLst/>
                          <a:latin typeface="Arial" panose="020B0604020202020204" pitchFamily="34" charset="0"/>
                          <a:cs typeface="Arial" panose="020B0604020202020204" pitchFamily="34" charset="0"/>
                        </a:rPr>
                        <a:t>Learning Outcome 1 – Understand approaches for personal and professional development.</a:t>
                      </a:r>
                    </a:p>
                  </a:txBody>
                  <a:tcPr marL="50078" marR="50078" marT="0" marB="0" anchor="ctr">
                    <a:solidFill>
                      <a:schemeClr val="bg1">
                        <a:lumMod val="95000"/>
                      </a:schemeClr>
                    </a:solidFill>
                  </a:tcPr>
                </a:tc>
                <a:tc rowSpan="2">
                  <a:txBody>
                    <a:bodyPr/>
                    <a:lstStyle/>
                    <a:p>
                      <a:pPr algn="r">
                        <a:lnSpc>
                          <a:spcPct val="107000"/>
                        </a:lnSpc>
                        <a:spcAft>
                          <a:spcPts val="800"/>
                        </a:spcAft>
                        <a:buNone/>
                      </a:pPr>
                      <a:r>
                        <a:rPr lang="en-GB" sz="1100" dirty="0">
                          <a:solidFill>
                            <a:srgbClr val="01273A"/>
                          </a:solidFill>
                          <a:effectLst/>
                          <a:latin typeface="Arial" panose="020B0604020202020204" pitchFamily="34" charset="0"/>
                          <a:cs typeface="Arial" panose="020B0604020202020204" pitchFamily="34" charset="0"/>
                        </a:rPr>
                        <a:t>3500 -4000</a:t>
                      </a:r>
                    </a:p>
                  </a:txBody>
                  <a:tcPr marL="50078" marR="50078" marT="0" marB="0" anchor="ctr">
                    <a:solidFill>
                      <a:schemeClr val="bg1">
                        <a:lumMod val="95000"/>
                      </a:schemeClr>
                    </a:solidFill>
                  </a:tcPr>
                </a:tc>
                <a:extLst>
                  <a:ext uri="{0D108BD9-81ED-4DB2-BD59-A6C34878D82A}">
                    <a16:rowId xmlns:a16="http://schemas.microsoft.com/office/drawing/2014/main" val="2561163812"/>
                  </a:ext>
                </a:extLst>
              </a:tr>
              <a:tr h="468085">
                <a:tc>
                  <a:txBody>
                    <a:bodyPr/>
                    <a:lstStyle/>
                    <a:p>
                      <a:pPr algn="l">
                        <a:lnSpc>
                          <a:spcPct val="107000"/>
                        </a:lnSpc>
                        <a:spcAft>
                          <a:spcPts val="800"/>
                        </a:spcAft>
                        <a:buNone/>
                      </a:pPr>
                      <a:r>
                        <a:rPr lang="en-GB" sz="1100" dirty="0">
                          <a:solidFill>
                            <a:srgbClr val="01273A"/>
                          </a:solidFill>
                          <a:effectLst/>
                          <a:latin typeface="Arial" panose="020B0604020202020204" pitchFamily="34" charset="0"/>
                          <a:cs typeface="Arial" panose="020B0604020202020204" pitchFamily="34" charset="0"/>
                        </a:rPr>
                        <a:t>Reflective Review and PDP</a:t>
                      </a:r>
                      <a:endParaRPr lang="en-GB" sz="1100" dirty="0">
                        <a:solidFill>
                          <a:srgbClr val="01273A"/>
                        </a:solidFill>
                        <a:effectLst/>
                        <a:latin typeface="Arial" panose="020B0604020202020204" pitchFamily="34" charset="0"/>
                        <a:ea typeface="Calibri" panose="020F0502020204030204" pitchFamily="34" charset="0"/>
                        <a:cs typeface="Arial" panose="020B0604020202020204" pitchFamily="34" charset="0"/>
                      </a:endParaRPr>
                    </a:p>
                  </a:txBody>
                  <a:tcPr marL="50078" marR="50078" marT="0" marB="0" anchor="ctr">
                    <a:solidFill>
                      <a:schemeClr val="bg1">
                        <a:lumMod val="95000"/>
                      </a:schemeClr>
                    </a:solidFill>
                  </a:tcPr>
                </a:tc>
                <a:tc>
                  <a:txBody>
                    <a:bodyPr/>
                    <a:lstStyle/>
                    <a:p>
                      <a:pPr>
                        <a:lnSpc>
                          <a:spcPct val="107000"/>
                        </a:lnSpc>
                        <a:spcAft>
                          <a:spcPts val="800"/>
                        </a:spcAft>
                        <a:buNone/>
                      </a:pPr>
                      <a:r>
                        <a:rPr lang="en-GB" sz="1100" dirty="0">
                          <a:solidFill>
                            <a:srgbClr val="01273A"/>
                          </a:solidFill>
                          <a:effectLst/>
                          <a:latin typeface="Arial" panose="020B0604020202020204" pitchFamily="34" charset="0"/>
                          <a:cs typeface="Arial" panose="020B0604020202020204" pitchFamily="34" charset="0"/>
                        </a:rPr>
                        <a:t>Learning Outcome 2 – Know how to develop as a strategic leader through personal and professional development.</a:t>
                      </a:r>
                    </a:p>
                  </a:txBody>
                  <a:tcPr marL="50078" marR="50078" marT="0" marB="0" anchor="ctr">
                    <a:solidFill>
                      <a:schemeClr val="bg1">
                        <a:lumMod val="95000"/>
                      </a:schemeClr>
                    </a:solidFill>
                  </a:tcPr>
                </a:tc>
                <a:tc vMerge="1">
                  <a:txBody>
                    <a:bodyPr/>
                    <a:lstStyle/>
                    <a:p>
                      <a:endParaRPr dirty="0"/>
                    </a:p>
                  </a:txBody>
                  <a:tcPr marL="50078" marR="50078" marT="0" marB="0" anchor="ctr"/>
                </a:tc>
                <a:extLst>
                  <a:ext uri="{0D108BD9-81ED-4DB2-BD59-A6C34878D82A}">
                    <a16:rowId xmlns:a16="http://schemas.microsoft.com/office/drawing/2014/main" val="4178206712"/>
                  </a:ext>
                </a:extLst>
              </a:tr>
            </a:tbl>
          </a:graphicData>
        </a:graphic>
      </p:graphicFrame>
      <p:pic>
        <p:nvPicPr>
          <p:cNvPr id="8" name="Picture 7" descr="A logo with a person and a circle&#10;&#10;AI-generated content may be incorrect.">
            <a:extLst>
              <a:ext uri="{FF2B5EF4-FFF2-40B4-BE49-F238E27FC236}">
                <a16:creationId xmlns:a16="http://schemas.microsoft.com/office/drawing/2014/main" id="{0C3A018A-DFAD-5572-B0A2-67F6F6CA8D85}"/>
              </a:ext>
            </a:extLst>
          </p:cNvPr>
          <p:cNvPicPr>
            <a:picLocks noChangeAspect="1"/>
          </p:cNvPicPr>
          <p:nvPr/>
        </p:nvPicPr>
        <p:blipFill>
          <a:blip r:embed="rId4"/>
          <a:stretch>
            <a:fillRect/>
          </a:stretch>
        </p:blipFill>
        <p:spPr>
          <a:xfrm>
            <a:off x="304799" y="1007397"/>
            <a:ext cx="1447113" cy="653613"/>
          </a:xfrm>
          <a:prstGeom prst="rect">
            <a:avLst/>
          </a:prstGeom>
        </p:spPr>
      </p:pic>
      <p:pic>
        <p:nvPicPr>
          <p:cNvPr id="9" name="Picture 8" descr="A red wax seal with a heart on it&#10;&#10;AI-generated content may be incorrect.">
            <a:extLst>
              <a:ext uri="{FF2B5EF4-FFF2-40B4-BE49-F238E27FC236}">
                <a16:creationId xmlns:a16="http://schemas.microsoft.com/office/drawing/2014/main" id="{090CD3BF-E115-4DFD-41B3-5D4DFC741F6D}"/>
              </a:ext>
            </a:extLst>
          </p:cNvPr>
          <p:cNvPicPr>
            <a:picLocks noChangeAspect="1"/>
          </p:cNvPicPr>
          <p:nvPr/>
        </p:nvPicPr>
        <p:blipFill>
          <a:blip r:embed="rId5"/>
          <a:stretch>
            <a:fillRect/>
          </a:stretch>
        </p:blipFill>
        <p:spPr>
          <a:xfrm>
            <a:off x="99007" y="5992704"/>
            <a:ext cx="1177337" cy="794581"/>
          </a:xfrm>
          <a:prstGeom prst="rect">
            <a:avLst/>
          </a:prstGeom>
        </p:spPr>
      </p:pic>
    </p:spTree>
    <p:extLst>
      <p:ext uri="{BB962C8B-B14F-4D97-AF65-F5344CB8AC3E}">
        <p14:creationId xmlns:p14="http://schemas.microsoft.com/office/powerpoint/2010/main" val="2336331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2B69B-4139-3700-F9F6-371ACA0439B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0EEB779-9AF8-DDE1-5647-02483D9E6B67}"/>
              </a:ext>
            </a:extLst>
          </p:cNvPr>
          <p:cNvSpPr/>
          <p:nvPr/>
        </p:nvSpPr>
        <p:spPr>
          <a:xfrm>
            <a:off x="-14604" y="-8690"/>
            <a:ext cx="12206604" cy="811344"/>
          </a:xfrm>
          <a:prstGeom prst="rect">
            <a:avLst/>
          </a:prstGeom>
          <a:solidFill>
            <a:srgbClr val="0127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i="1" dirty="0">
                <a:solidFill>
                  <a:schemeClr val="bg1"/>
                </a:solidFill>
                <a:latin typeface="Arial" panose="020B0604020202020204" pitchFamily="34" charset="0"/>
                <a:cs typeface="Arial" panose="020B0604020202020204" pitchFamily="34" charset="0"/>
              </a:rPr>
              <a:t>     TUCO Chair’s Scholarship Director Development Programme</a:t>
            </a:r>
            <a:endParaRPr lang="en-US" sz="1600" i="1" dirty="0">
              <a:solidFill>
                <a:schemeClr val="bg1"/>
              </a:solidFill>
              <a:latin typeface="Arial" panose="020B0604020202020204" pitchFamily="34" charset="0"/>
              <a:cs typeface="Arial" panose="020B0604020202020204" pitchFamily="34" charset="0"/>
            </a:endParaRPr>
          </a:p>
        </p:txBody>
      </p:sp>
      <p:pic>
        <p:nvPicPr>
          <p:cNvPr id="4" name="Picture 3" descr="A person with glasses and a tie&#10;&#10;AI-generated content may be incorrect.">
            <a:extLst>
              <a:ext uri="{FF2B5EF4-FFF2-40B4-BE49-F238E27FC236}">
                <a16:creationId xmlns:a16="http://schemas.microsoft.com/office/drawing/2014/main" id="{AE7731D3-FAB7-F54C-80BB-1C9CD93F42BA}"/>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61BB13E-D233-3237-1691-6EC8DAF2E477}"/>
              </a:ext>
            </a:extLst>
          </p:cNvPr>
          <p:cNvSpPr txBox="1"/>
          <p:nvPr/>
        </p:nvSpPr>
        <p:spPr>
          <a:xfrm>
            <a:off x="1638735" y="3105834"/>
            <a:ext cx="2989710" cy="646331"/>
          </a:xfrm>
          <a:prstGeom prst="rect">
            <a:avLst/>
          </a:prstGeom>
          <a:noFill/>
        </p:spPr>
        <p:txBody>
          <a:bodyPr wrap="square" rtlCol="0">
            <a:spAutoFit/>
          </a:bodyPr>
          <a:lstStyle/>
          <a:p>
            <a:r>
              <a:rPr lang="en-GB" sz="3600" b="1" dirty="0">
                <a:solidFill>
                  <a:srgbClr val="01273A"/>
                </a:solidFill>
                <a:latin typeface="Arial Black" panose="020B0604020202020204" pitchFamily="34" charset="0"/>
                <a:cs typeface="Arial Black" panose="020B0604020202020204" pitchFamily="34" charset="0"/>
              </a:rPr>
              <a:t>Questions? </a:t>
            </a:r>
          </a:p>
        </p:txBody>
      </p:sp>
      <p:pic>
        <p:nvPicPr>
          <p:cNvPr id="6" name="Picture 5" descr="A black and white logo&#10;&#10;AI-generated content may be incorrect.">
            <a:extLst>
              <a:ext uri="{FF2B5EF4-FFF2-40B4-BE49-F238E27FC236}">
                <a16:creationId xmlns:a16="http://schemas.microsoft.com/office/drawing/2014/main" id="{E8D62BF4-8D75-35FD-B668-078B810AA7D9}"/>
              </a:ext>
            </a:extLst>
          </p:cNvPr>
          <p:cNvPicPr>
            <a:picLocks noChangeAspect="1"/>
          </p:cNvPicPr>
          <p:nvPr/>
        </p:nvPicPr>
        <p:blipFill>
          <a:blip r:embed="rId4"/>
          <a:stretch>
            <a:fillRect/>
          </a:stretch>
        </p:blipFill>
        <p:spPr>
          <a:xfrm>
            <a:off x="10722302" y="117995"/>
            <a:ext cx="1254108" cy="557973"/>
          </a:xfrm>
          <a:prstGeom prst="rect">
            <a:avLst/>
          </a:prstGeom>
        </p:spPr>
      </p:pic>
      <p:pic>
        <p:nvPicPr>
          <p:cNvPr id="7" name="Picture 6" descr="A red wax seal with a heart on it&#10;&#10;AI-generated content may be incorrect.">
            <a:extLst>
              <a:ext uri="{FF2B5EF4-FFF2-40B4-BE49-F238E27FC236}">
                <a16:creationId xmlns:a16="http://schemas.microsoft.com/office/drawing/2014/main" id="{ACF07BD1-093A-9C31-40E2-A3DABFB80858}"/>
              </a:ext>
            </a:extLst>
          </p:cNvPr>
          <p:cNvPicPr>
            <a:picLocks noChangeAspect="1"/>
          </p:cNvPicPr>
          <p:nvPr/>
        </p:nvPicPr>
        <p:blipFill>
          <a:blip r:embed="rId5"/>
          <a:stretch>
            <a:fillRect/>
          </a:stretch>
        </p:blipFill>
        <p:spPr>
          <a:xfrm>
            <a:off x="99007" y="5992704"/>
            <a:ext cx="1177337" cy="794581"/>
          </a:xfrm>
          <a:prstGeom prst="rect">
            <a:avLst/>
          </a:prstGeom>
        </p:spPr>
      </p:pic>
    </p:spTree>
    <p:extLst>
      <p:ext uri="{BB962C8B-B14F-4D97-AF65-F5344CB8AC3E}">
        <p14:creationId xmlns:p14="http://schemas.microsoft.com/office/powerpoint/2010/main" val="4126387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8E7F11-F058-87DC-6F6B-FB713BC24D21}"/>
              </a:ext>
            </a:extLst>
          </p:cNvPr>
          <p:cNvPicPr>
            <a:picLocks noChangeAspect="1"/>
          </p:cNvPicPr>
          <p:nvPr/>
        </p:nvPicPr>
        <p:blipFill>
          <a:blip r:embed="rId3"/>
          <a:srcRect l="3492" t="7720" b="10844"/>
          <a:stretch>
            <a:fillRect/>
          </a:stretch>
        </p:blipFill>
        <p:spPr>
          <a:xfrm>
            <a:off x="-14604" y="-8690"/>
            <a:ext cx="12206604" cy="6866690"/>
          </a:xfrm>
          <a:prstGeom prst="rect">
            <a:avLst/>
          </a:prstGeom>
        </p:spPr>
      </p:pic>
      <p:sp>
        <p:nvSpPr>
          <p:cNvPr id="2" name="TextBox 1">
            <a:extLst>
              <a:ext uri="{FF2B5EF4-FFF2-40B4-BE49-F238E27FC236}">
                <a16:creationId xmlns:a16="http://schemas.microsoft.com/office/drawing/2014/main" id="{49DCE74C-3AD2-9830-ECCA-454063707DBE}"/>
              </a:ext>
            </a:extLst>
          </p:cNvPr>
          <p:cNvSpPr txBox="1"/>
          <p:nvPr/>
        </p:nvSpPr>
        <p:spPr>
          <a:xfrm>
            <a:off x="1057117" y="1627781"/>
            <a:ext cx="4170066" cy="408623"/>
          </a:xfrm>
          <a:prstGeom prst="roundRect">
            <a:avLst/>
          </a:prstGeom>
          <a:noFill/>
          <a:ln>
            <a:solidFill>
              <a:schemeClr val="bg1"/>
            </a:solidFill>
          </a:ln>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Welcome</a:t>
            </a:r>
          </a:p>
        </p:txBody>
      </p:sp>
      <p:sp>
        <p:nvSpPr>
          <p:cNvPr id="3" name="TextBox 2">
            <a:extLst>
              <a:ext uri="{FF2B5EF4-FFF2-40B4-BE49-F238E27FC236}">
                <a16:creationId xmlns:a16="http://schemas.microsoft.com/office/drawing/2014/main" id="{221C8ED0-115E-07B1-B261-E85EAB0015C2}"/>
              </a:ext>
            </a:extLst>
          </p:cNvPr>
          <p:cNvSpPr txBox="1"/>
          <p:nvPr/>
        </p:nvSpPr>
        <p:spPr>
          <a:xfrm>
            <a:off x="1057117" y="2666115"/>
            <a:ext cx="4170066" cy="408623"/>
          </a:xfrm>
          <a:prstGeom prst="roundRect">
            <a:avLst/>
          </a:prstGeom>
          <a:noFill/>
          <a:ln>
            <a:solidFill>
              <a:schemeClr val="bg1"/>
            </a:solidFill>
          </a:ln>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Programme / Tutor Overview</a:t>
            </a:r>
          </a:p>
        </p:txBody>
      </p:sp>
      <p:sp>
        <p:nvSpPr>
          <p:cNvPr id="4" name="TextBox 3">
            <a:extLst>
              <a:ext uri="{FF2B5EF4-FFF2-40B4-BE49-F238E27FC236}">
                <a16:creationId xmlns:a16="http://schemas.microsoft.com/office/drawing/2014/main" id="{E78AE2B7-B793-89AC-985E-58C5A7FF175E}"/>
              </a:ext>
            </a:extLst>
          </p:cNvPr>
          <p:cNvSpPr txBox="1"/>
          <p:nvPr/>
        </p:nvSpPr>
        <p:spPr>
          <a:xfrm>
            <a:off x="1057117" y="3819396"/>
            <a:ext cx="4170066" cy="408623"/>
          </a:xfrm>
          <a:prstGeom prst="roundRect">
            <a:avLst/>
          </a:prstGeom>
          <a:noFill/>
          <a:ln>
            <a:solidFill>
              <a:schemeClr val="bg1"/>
            </a:solidFill>
          </a:ln>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Accreditation Overview</a:t>
            </a:r>
          </a:p>
        </p:txBody>
      </p:sp>
      <p:sp>
        <p:nvSpPr>
          <p:cNvPr id="6" name="TextBox 5">
            <a:extLst>
              <a:ext uri="{FF2B5EF4-FFF2-40B4-BE49-F238E27FC236}">
                <a16:creationId xmlns:a16="http://schemas.microsoft.com/office/drawing/2014/main" id="{2962DFC5-4A4D-5FB2-1DE2-1AA34B79AF30}"/>
              </a:ext>
            </a:extLst>
          </p:cNvPr>
          <p:cNvSpPr txBox="1"/>
          <p:nvPr/>
        </p:nvSpPr>
        <p:spPr>
          <a:xfrm>
            <a:off x="1057117" y="4972677"/>
            <a:ext cx="4170066" cy="408623"/>
          </a:xfrm>
          <a:prstGeom prst="roundRect">
            <a:avLst/>
          </a:prstGeom>
          <a:noFill/>
          <a:ln>
            <a:solidFill>
              <a:schemeClr val="bg1"/>
            </a:solidFill>
          </a:ln>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Questions</a:t>
            </a:r>
          </a:p>
        </p:txBody>
      </p:sp>
      <p:pic>
        <p:nvPicPr>
          <p:cNvPr id="24" name="Picture 23" descr="A black and white logo&#10;&#10;AI-generated content may be incorrect.">
            <a:extLst>
              <a:ext uri="{FF2B5EF4-FFF2-40B4-BE49-F238E27FC236}">
                <a16:creationId xmlns:a16="http://schemas.microsoft.com/office/drawing/2014/main" id="{34A05EEF-5CB7-08ED-42DD-F143C7BDA7F0}"/>
              </a:ext>
            </a:extLst>
          </p:cNvPr>
          <p:cNvPicPr>
            <a:picLocks noChangeAspect="1"/>
          </p:cNvPicPr>
          <p:nvPr/>
        </p:nvPicPr>
        <p:blipFill>
          <a:blip r:embed="rId4"/>
          <a:stretch>
            <a:fillRect/>
          </a:stretch>
        </p:blipFill>
        <p:spPr>
          <a:xfrm>
            <a:off x="10722302" y="117995"/>
            <a:ext cx="1254108" cy="557973"/>
          </a:xfrm>
          <a:prstGeom prst="rect">
            <a:avLst/>
          </a:prstGeom>
        </p:spPr>
      </p:pic>
      <p:pic>
        <p:nvPicPr>
          <p:cNvPr id="25" name="Picture 24" descr="A logo for a hairdresser&#10;&#10;AI-generated content may be incorrect.">
            <a:extLst>
              <a:ext uri="{FF2B5EF4-FFF2-40B4-BE49-F238E27FC236}">
                <a16:creationId xmlns:a16="http://schemas.microsoft.com/office/drawing/2014/main" id="{DBFC32A9-4122-9BE1-3250-8E9F560CAE64}"/>
              </a:ext>
            </a:extLst>
          </p:cNvPr>
          <p:cNvPicPr>
            <a:picLocks noChangeAspect="1"/>
          </p:cNvPicPr>
          <p:nvPr/>
        </p:nvPicPr>
        <p:blipFill>
          <a:blip r:embed="rId5"/>
          <a:stretch>
            <a:fillRect/>
          </a:stretch>
        </p:blipFill>
        <p:spPr>
          <a:xfrm>
            <a:off x="103832" y="5893612"/>
            <a:ext cx="1254108" cy="846393"/>
          </a:xfrm>
          <a:prstGeom prst="rect">
            <a:avLst/>
          </a:prstGeom>
        </p:spPr>
      </p:pic>
    </p:spTree>
    <p:extLst>
      <p:ext uri="{BB962C8B-B14F-4D97-AF65-F5344CB8AC3E}">
        <p14:creationId xmlns:p14="http://schemas.microsoft.com/office/powerpoint/2010/main" val="2138811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6B447-C9FB-3DD1-02D6-3F02CC1F10C8}"/>
            </a:ext>
          </a:extLst>
        </p:cNvPr>
        <p:cNvGrpSpPr/>
        <p:nvPr/>
      </p:nvGrpSpPr>
      <p:grpSpPr>
        <a:xfrm>
          <a:off x="0" y="0"/>
          <a:ext cx="0" cy="0"/>
          <a:chOff x="0" y="0"/>
          <a:chExt cx="0" cy="0"/>
        </a:xfrm>
      </p:grpSpPr>
      <p:pic>
        <p:nvPicPr>
          <p:cNvPr id="4" name="Picture 3" descr="A close-up of a building&#10;&#10;AI-generated content may be incorrect.">
            <a:extLst>
              <a:ext uri="{FF2B5EF4-FFF2-40B4-BE49-F238E27FC236}">
                <a16:creationId xmlns:a16="http://schemas.microsoft.com/office/drawing/2014/main" id="{F884735F-ADFC-2115-71C6-3A3E97BC4E9D}"/>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AAACB18-A1AD-9F15-4C98-EFC70CDB3F75}"/>
              </a:ext>
            </a:extLst>
          </p:cNvPr>
          <p:cNvSpPr txBox="1"/>
          <p:nvPr/>
        </p:nvSpPr>
        <p:spPr>
          <a:xfrm>
            <a:off x="869429" y="1416326"/>
            <a:ext cx="5781207" cy="3939540"/>
          </a:xfrm>
          <a:prstGeom prst="rect">
            <a:avLst/>
          </a:prstGeom>
          <a:noFill/>
        </p:spPr>
        <p:txBody>
          <a:bodyPr wrap="square" rtlCol="0">
            <a:spAutoFit/>
          </a:bodyPr>
          <a:lstStyle/>
          <a:p>
            <a:r>
              <a:rPr lang="en-GB" sz="2400" b="1" dirty="0">
                <a:solidFill>
                  <a:srgbClr val="01273A"/>
                </a:solidFill>
                <a:latin typeface="Arial" panose="020B0604020202020204" pitchFamily="34" charset="0"/>
                <a:cs typeface="Arial" panose="020B0604020202020204" pitchFamily="34" charset="0"/>
              </a:rPr>
              <a:t>Who are we? </a:t>
            </a:r>
          </a:p>
          <a:p>
            <a:endParaRPr lang="en-GB" sz="1600" dirty="0">
              <a:solidFill>
                <a:srgbClr val="01273A"/>
              </a:solidFill>
              <a:latin typeface="Arial" panose="020B0604020202020204" pitchFamily="34" charset="0"/>
              <a:cs typeface="Arial" panose="020B0604020202020204" pitchFamily="34" charset="0"/>
            </a:endParaRPr>
          </a:p>
          <a:p>
            <a:r>
              <a:rPr lang="en-GB" sz="1600" dirty="0">
                <a:solidFill>
                  <a:srgbClr val="01273A"/>
                </a:solidFill>
                <a:latin typeface="Arial" panose="020B0604020202020204" pitchFamily="34" charset="0"/>
                <a:cs typeface="Arial" panose="020B0604020202020204" pitchFamily="34" charset="0"/>
              </a:rPr>
              <a:t>Salford Professional Development, we are a training and development subsidiary of the University of Salford. Established in 2012 we have build a reputation for delivering customised and flexible training programmes which range from 6-12 months or even bite sized 2-day training sessions. </a:t>
            </a:r>
          </a:p>
          <a:p>
            <a:endParaRPr lang="en-GB" sz="1600" dirty="0">
              <a:solidFill>
                <a:srgbClr val="01273A"/>
              </a:solidFill>
              <a:latin typeface="Arial" panose="020B0604020202020204" pitchFamily="34" charset="0"/>
              <a:cs typeface="Arial" panose="020B0604020202020204" pitchFamily="34" charset="0"/>
            </a:endParaRPr>
          </a:p>
          <a:p>
            <a:r>
              <a:rPr lang="en-GB" sz="1600" dirty="0">
                <a:solidFill>
                  <a:srgbClr val="01273A"/>
                </a:solidFill>
                <a:latin typeface="Arial" panose="020B0604020202020204" pitchFamily="34" charset="0"/>
                <a:cs typeface="Arial" panose="020B0604020202020204" pitchFamily="34" charset="0"/>
              </a:rPr>
              <a:t>The programme you are about to embark on is a perfect example of the work we do. During the next 30 minutes I will take you on a journey through the programme from what each day will bring, the tutors and ending with the accreditation. </a:t>
            </a:r>
          </a:p>
          <a:p>
            <a:endParaRPr lang="en-GB" sz="1600" dirty="0">
              <a:solidFill>
                <a:srgbClr val="01273A"/>
              </a:solidFill>
              <a:latin typeface="Arial" panose="020B0604020202020204" pitchFamily="34" charset="0"/>
              <a:cs typeface="Arial" panose="020B0604020202020204" pitchFamily="34" charset="0"/>
            </a:endParaRPr>
          </a:p>
          <a:p>
            <a:r>
              <a:rPr lang="en-GB" sz="1600" dirty="0">
                <a:solidFill>
                  <a:srgbClr val="01273A"/>
                </a:solidFill>
                <a:latin typeface="Arial" panose="020B0604020202020204" pitchFamily="34" charset="0"/>
                <a:cs typeface="Arial" panose="020B0604020202020204" pitchFamily="34" charset="0"/>
              </a:rPr>
              <a:t>There will be time at the end of the presentation to answer all questions.</a:t>
            </a:r>
          </a:p>
        </p:txBody>
      </p:sp>
      <p:pic>
        <p:nvPicPr>
          <p:cNvPr id="5" name="Picture 4" descr="A red wax seal with a heart on it&#10;&#10;AI-generated content may be incorrect.">
            <a:extLst>
              <a:ext uri="{FF2B5EF4-FFF2-40B4-BE49-F238E27FC236}">
                <a16:creationId xmlns:a16="http://schemas.microsoft.com/office/drawing/2014/main" id="{61F9D4E4-6877-B25D-1AAC-E9E9B657FE6A}"/>
              </a:ext>
            </a:extLst>
          </p:cNvPr>
          <p:cNvPicPr>
            <a:picLocks noChangeAspect="1"/>
          </p:cNvPicPr>
          <p:nvPr/>
        </p:nvPicPr>
        <p:blipFill>
          <a:blip r:embed="rId4"/>
          <a:stretch>
            <a:fillRect/>
          </a:stretch>
        </p:blipFill>
        <p:spPr>
          <a:xfrm>
            <a:off x="99007" y="5992704"/>
            <a:ext cx="1177337" cy="794581"/>
          </a:xfrm>
          <a:prstGeom prst="rect">
            <a:avLst/>
          </a:prstGeom>
        </p:spPr>
      </p:pic>
      <p:pic>
        <p:nvPicPr>
          <p:cNvPr id="6" name="Picture 5" descr="A black and red text on a black background&#10;&#10;AI-generated content may be incorrect.">
            <a:extLst>
              <a:ext uri="{FF2B5EF4-FFF2-40B4-BE49-F238E27FC236}">
                <a16:creationId xmlns:a16="http://schemas.microsoft.com/office/drawing/2014/main" id="{4BE942F5-0416-CB05-52F2-37732A5B5D47}"/>
              </a:ext>
            </a:extLst>
          </p:cNvPr>
          <p:cNvPicPr>
            <a:picLocks noChangeAspect="1"/>
          </p:cNvPicPr>
          <p:nvPr/>
        </p:nvPicPr>
        <p:blipFill>
          <a:blip r:embed="rId5"/>
          <a:stretch>
            <a:fillRect/>
          </a:stretch>
        </p:blipFill>
        <p:spPr>
          <a:xfrm>
            <a:off x="194872" y="145220"/>
            <a:ext cx="1425595" cy="634269"/>
          </a:xfrm>
          <a:prstGeom prst="rect">
            <a:avLst/>
          </a:prstGeom>
        </p:spPr>
      </p:pic>
    </p:spTree>
    <p:extLst>
      <p:ext uri="{BB962C8B-B14F-4D97-AF65-F5344CB8AC3E}">
        <p14:creationId xmlns:p14="http://schemas.microsoft.com/office/powerpoint/2010/main" val="2471149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B7C79-753A-1FE0-E75F-F56186636DC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734699DD-E850-5685-E221-A9540A9B432C}"/>
              </a:ext>
            </a:extLst>
          </p:cNvPr>
          <p:cNvSpPr/>
          <p:nvPr/>
        </p:nvSpPr>
        <p:spPr>
          <a:xfrm>
            <a:off x="-14604" y="-8690"/>
            <a:ext cx="12206604" cy="811344"/>
          </a:xfrm>
          <a:prstGeom prst="rect">
            <a:avLst/>
          </a:prstGeom>
          <a:solidFill>
            <a:srgbClr val="0127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i="1" dirty="0">
                <a:solidFill>
                  <a:schemeClr val="bg1"/>
                </a:solidFill>
                <a:latin typeface="Arial" panose="020B0604020202020204" pitchFamily="34" charset="0"/>
                <a:cs typeface="Arial" panose="020B0604020202020204" pitchFamily="34" charset="0"/>
              </a:rPr>
              <a:t>     TUCO Chair’s Scholarship Director Development Programme</a:t>
            </a:r>
            <a:endParaRPr lang="en-US" sz="1600" i="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492A7034-46A9-17D1-3105-43771E784C95}"/>
              </a:ext>
            </a:extLst>
          </p:cNvPr>
          <p:cNvSpPr txBox="1"/>
          <p:nvPr/>
        </p:nvSpPr>
        <p:spPr>
          <a:xfrm>
            <a:off x="5969944" y="2107386"/>
            <a:ext cx="5523080" cy="3046988"/>
          </a:xfrm>
          <a:prstGeom prst="rect">
            <a:avLst/>
          </a:prstGeom>
          <a:noFill/>
        </p:spPr>
        <p:txBody>
          <a:bodyPr wrap="square" rtlCol="0" anchor="ctr">
            <a:spAutoFit/>
          </a:bodyPr>
          <a:lstStyle/>
          <a:p>
            <a:r>
              <a:rPr lang="en-GB" sz="1600" b="1" dirty="0">
                <a:solidFill>
                  <a:srgbClr val="01273A"/>
                </a:solidFill>
                <a:latin typeface="Arial" panose="020B0604020202020204" pitchFamily="34" charset="0"/>
                <a:cs typeface="Arial" panose="020B0604020202020204" pitchFamily="34" charset="0"/>
              </a:rPr>
              <a:t>The Directors Development Programme: </a:t>
            </a:r>
          </a:p>
          <a:p>
            <a:endParaRPr lang="en-GB" sz="1600" dirty="0">
              <a:solidFill>
                <a:srgbClr val="01273A"/>
              </a:solidFill>
              <a:latin typeface="Arial" panose="020B0604020202020204" pitchFamily="34" charset="0"/>
              <a:cs typeface="Arial" panose="020B0604020202020204" pitchFamily="34" charset="0"/>
            </a:endParaRPr>
          </a:p>
          <a:p>
            <a:r>
              <a:rPr lang="en-GB" sz="1600" dirty="0">
                <a:solidFill>
                  <a:srgbClr val="01273A"/>
                </a:solidFill>
                <a:latin typeface="Arial" panose="020B0604020202020204" pitchFamily="34" charset="0"/>
                <a:cs typeface="Arial" panose="020B0604020202020204" pitchFamily="34" charset="0"/>
              </a:rPr>
              <a:t>We aim to prepare new and aspiring directors to excel in their roles.  The 5-day programme will visit each aspect of the role of the director with the support of our expert tutors you will leave armed with both theoretical and practical knowledge of what it takes to become a successful director. </a:t>
            </a:r>
          </a:p>
          <a:p>
            <a:endParaRPr lang="en-GB" sz="1600" dirty="0">
              <a:solidFill>
                <a:srgbClr val="01273A"/>
              </a:solidFill>
              <a:latin typeface="Arial" panose="020B0604020202020204" pitchFamily="34" charset="0"/>
              <a:cs typeface="Arial" panose="020B0604020202020204" pitchFamily="34" charset="0"/>
            </a:endParaRPr>
          </a:p>
          <a:p>
            <a:r>
              <a:rPr lang="en-GB" sz="1600" dirty="0">
                <a:solidFill>
                  <a:srgbClr val="01273A"/>
                </a:solidFill>
                <a:latin typeface="Arial" panose="020B0604020202020204" pitchFamily="34" charset="0"/>
                <a:cs typeface="Arial" panose="020B0604020202020204" pitchFamily="34" charset="0"/>
              </a:rPr>
              <a:t>Following the 5-day programme you will embark on a Chartered Management Institute Level 7 (Masters Level) accreditation in Strategic Leadership.</a:t>
            </a:r>
          </a:p>
        </p:txBody>
      </p:sp>
      <p:pic>
        <p:nvPicPr>
          <p:cNvPr id="4" name="Picture 3" descr="A black and white logo&#10;&#10;AI-generated content may be incorrect.">
            <a:extLst>
              <a:ext uri="{FF2B5EF4-FFF2-40B4-BE49-F238E27FC236}">
                <a16:creationId xmlns:a16="http://schemas.microsoft.com/office/drawing/2014/main" id="{94F0297D-9A63-9D55-DA3C-487CE03255CF}"/>
              </a:ext>
            </a:extLst>
          </p:cNvPr>
          <p:cNvPicPr>
            <a:picLocks noChangeAspect="1"/>
          </p:cNvPicPr>
          <p:nvPr/>
        </p:nvPicPr>
        <p:blipFill>
          <a:blip r:embed="rId3"/>
          <a:stretch>
            <a:fillRect/>
          </a:stretch>
        </p:blipFill>
        <p:spPr>
          <a:xfrm>
            <a:off x="10722302" y="117995"/>
            <a:ext cx="1254108" cy="557973"/>
          </a:xfrm>
          <a:prstGeom prst="rect">
            <a:avLst/>
          </a:prstGeom>
        </p:spPr>
      </p:pic>
      <p:sp>
        <p:nvSpPr>
          <p:cNvPr id="8" name="Rounded Rectangle 7">
            <a:extLst>
              <a:ext uri="{FF2B5EF4-FFF2-40B4-BE49-F238E27FC236}">
                <a16:creationId xmlns:a16="http://schemas.microsoft.com/office/drawing/2014/main" id="{148D91E1-0DBC-58D0-773E-5596CFF05D0A}"/>
              </a:ext>
            </a:extLst>
          </p:cNvPr>
          <p:cNvSpPr>
            <a:spLocks/>
          </p:cNvSpPr>
          <p:nvPr/>
        </p:nvSpPr>
        <p:spPr>
          <a:xfrm>
            <a:off x="193512" y="985652"/>
            <a:ext cx="2578618" cy="5664530"/>
          </a:xfrm>
          <a:prstGeom prst="roundRect">
            <a:avLst/>
          </a:prstGeom>
          <a:blipFill dpi="0" rotWithShape="1">
            <a:blip r:embed="rId4">
              <a:extLst>
                <a:ext uri="{28A0092B-C50C-407E-A947-70E740481C1C}">
                  <a14:useLocalDpi xmlns:a14="http://schemas.microsoft.com/office/drawing/2010/main" val="0"/>
                </a:ext>
              </a:extLst>
            </a:blip>
            <a:srcRect/>
            <a:stretch>
              <a:fillRect l="-67773" r="-1361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70588B91-8B6B-89A4-643C-AEEA57B78AE3}"/>
              </a:ext>
            </a:extLst>
          </p:cNvPr>
          <p:cNvSpPr/>
          <p:nvPr/>
        </p:nvSpPr>
        <p:spPr>
          <a:xfrm flipH="1">
            <a:off x="2978373" y="985652"/>
            <a:ext cx="2578618" cy="5664530"/>
          </a:xfrm>
          <a:prstGeom prst="roundRect">
            <a:avLst/>
          </a:prstGeom>
          <a:blipFill dpi="0" rotWithShape="1">
            <a:blip r:embed="rId5">
              <a:extLst>
                <a:ext uri="{28A0092B-C50C-407E-A947-70E740481C1C}">
                  <a14:useLocalDpi xmlns:a14="http://schemas.microsoft.com/office/drawing/2010/main" val="0"/>
                </a:ext>
              </a:extLst>
            </a:blip>
            <a:srcRect/>
            <a:stretch>
              <a:fillRect l="-211573" t="-96941" r="-217012" b="-16395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red wax seal with a heart on it&#10;&#10;AI-generated content may be incorrect.">
            <a:extLst>
              <a:ext uri="{FF2B5EF4-FFF2-40B4-BE49-F238E27FC236}">
                <a16:creationId xmlns:a16="http://schemas.microsoft.com/office/drawing/2014/main" id="{5061D712-95B3-7103-15EC-03BB0DDE880D}"/>
              </a:ext>
            </a:extLst>
          </p:cNvPr>
          <p:cNvPicPr>
            <a:picLocks noChangeAspect="1"/>
          </p:cNvPicPr>
          <p:nvPr/>
        </p:nvPicPr>
        <p:blipFill>
          <a:blip r:embed="rId6"/>
          <a:stretch>
            <a:fillRect/>
          </a:stretch>
        </p:blipFill>
        <p:spPr>
          <a:xfrm>
            <a:off x="193512" y="5992704"/>
            <a:ext cx="1177337" cy="794581"/>
          </a:xfrm>
          <a:prstGeom prst="rect">
            <a:avLst/>
          </a:prstGeom>
        </p:spPr>
      </p:pic>
    </p:spTree>
    <p:extLst>
      <p:ext uri="{BB962C8B-B14F-4D97-AF65-F5344CB8AC3E}">
        <p14:creationId xmlns:p14="http://schemas.microsoft.com/office/powerpoint/2010/main" val="121831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03000-FBA5-F3A3-7202-30EA835D541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6D1EEFBF-0C53-3A9F-C52A-DD72210A7D93}"/>
              </a:ext>
            </a:extLst>
          </p:cNvPr>
          <p:cNvSpPr/>
          <p:nvPr/>
        </p:nvSpPr>
        <p:spPr>
          <a:xfrm>
            <a:off x="0" y="802654"/>
            <a:ext cx="12192000" cy="6055346"/>
          </a:xfrm>
          <a:prstGeom prst="rect">
            <a:avLst/>
          </a:prstGeom>
          <a:blipFill dpi="0" rotWithShape="1">
            <a:blip r:embed="rId3">
              <a:extLst>
                <a:ext uri="{28A0092B-C50C-407E-A947-70E740481C1C}">
                  <a14:useLocalDpi xmlns:a14="http://schemas.microsoft.com/office/drawing/2010/main" val="0"/>
                </a:ext>
              </a:extLst>
            </a:blip>
            <a:srcRect/>
            <a:stretch>
              <a:fillRect l="-16969" t="-16741" r="-859" b="-4141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6F99593-E39C-3681-A7D1-EFF43E6382A0}"/>
              </a:ext>
            </a:extLst>
          </p:cNvPr>
          <p:cNvSpPr txBox="1"/>
          <p:nvPr/>
        </p:nvSpPr>
        <p:spPr>
          <a:xfrm>
            <a:off x="5113954" y="1163819"/>
            <a:ext cx="6536191" cy="646986"/>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600" b="1" dirty="0">
                <a:solidFill>
                  <a:srgbClr val="01273A"/>
                </a:solidFill>
                <a:latin typeface="Arial" panose="020B0604020202020204" pitchFamily="34" charset="0"/>
                <a:cs typeface="Arial" panose="020B0604020202020204" pitchFamily="34" charset="0"/>
              </a:rPr>
              <a:t>Legal requirements</a:t>
            </a:r>
            <a:r>
              <a:rPr lang="en-GB" sz="1600" dirty="0">
                <a:solidFill>
                  <a:srgbClr val="01273A"/>
                </a:solidFill>
                <a:latin typeface="Arial" panose="020B0604020202020204" pitchFamily="34" charset="0"/>
                <a:cs typeface="Arial" panose="020B0604020202020204" pitchFamily="34" charset="0"/>
              </a:rPr>
              <a:t> – Understand the legal requirements Directors must fulfil within their organisation</a:t>
            </a:r>
          </a:p>
        </p:txBody>
      </p:sp>
      <p:sp>
        <p:nvSpPr>
          <p:cNvPr id="3" name="Rectangle 2">
            <a:extLst>
              <a:ext uri="{FF2B5EF4-FFF2-40B4-BE49-F238E27FC236}">
                <a16:creationId xmlns:a16="http://schemas.microsoft.com/office/drawing/2014/main" id="{73B379C5-F41F-8542-6F4B-AF3F472FA1F8}"/>
              </a:ext>
            </a:extLst>
          </p:cNvPr>
          <p:cNvSpPr/>
          <p:nvPr/>
        </p:nvSpPr>
        <p:spPr>
          <a:xfrm>
            <a:off x="-14604" y="-8690"/>
            <a:ext cx="12206604" cy="811344"/>
          </a:xfrm>
          <a:prstGeom prst="rect">
            <a:avLst/>
          </a:prstGeom>
          <a:solidFill>
            <a:srgbClr val="0127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i="1" dirty="0">
                <a:solidFill>
                  <a:schemeClr val="bg1"/>
                </a:solidFill>
                <a:latin typeface="Arial" panose="020B0604020202020204" pitchFamily="34" charset="0"/>
                <a:cs typeface="Arial" panose="020B0604020202020204" pitchFamily="34" charset="0"/>
              </a:rPr>
              <a:t>     TUCO Chair’s Scholarship Director Development Programme</a:t>
            </a:r>
            <a:endParaRPr lang="en-US" sz="1600" i="1" dirty="0">
              <a:solidFill>
                <a:schemeClr val="bg1"/>
              </a:solidFill>
              <a:latin typeface="Arial" panose="020B0604020202020204" pitchFamily="34" charset="0"/>
              <a:cs typeface="Arial" panose="020B0604020202020204" pitchFamily="34" charset="0"/>
            </a:endParaRPr>
          </a:p>
        </p:txBody>
      </p:sp>
      <p:pic>
        <p:nvPicPr>
          <p:cNvPr id="4" name="Picture 3" descr="A black and white logo&#10;&#10;AI-generated content may be incorrect.">
            <a:extLst>
              <a:ext uri="{FF2B5EF4-FFF2-40B4-BE49-F238E27FC236}">
                <a16:creationId xmlns:a16="http://schemas.microsoft.com/office/drawing/2014/main" id="{792E42D7-6109-D2AC-F858-BF2EFDD97046}"/>
              </a:ext>
            </a:extLst>
          </p:cNvPr>
          <p:cNvPicPr>
            <a:picLocks noChangeAspect="1"/>
          </p:cNvPicPr>
          <p:nvPr/>
        </p:nvPicPr>
        <p:blipFill>
          <a:blip r:embed="rId4"/>
          <a:stretch>
            <a:fillRect/>
          </a:stretch>
        </p:blipFill>
        <p:spPr>
          <a:xfrm>
            <a:off x="10722302" y="117995"/>
            <a:ext cx="1254108" cy="557973"/>
          </a:xfrm>
          <a:prstGeom prst="rect">
            <a:avLst/>
          </a:prstGeom>
        </p:spPr>
      </p:pic>
      <p:sp>
        <p:nvSpPr>
          <p:cNvPr id="6" name="TextBox 5">
            <a:extLst>
              <a:ext uri="{FF2B5EF4-FFF2-40B4-BE49-F238E27FC236}">
                <a16:creationId xmlns:a16="http://schemas.microsoft.com/office/drawing/2014/main" id="{BAA66551-D99C-EEEE-F164-1AFCD3DEC949}"/>
              </a:ext>
            </a:extLst>
          </p:cNvPr>
          <p:cNvSpPr txBox="1"/>
          <p:nvPr/>
        </p:nvSpPr>
        <p:spPr>
          <a:xfrm>
            <a:off x="246856" y="1133732"/>
            <a:ext cx="6100010" cy="369332"/>
          </a:xfrm>
          <a:prstGeom prst="rect">
            <a:avLst/>
          </a:prstGeom>
          <a:noFill/>
        </p:spPr>
        <p:txBody>
          <a:bodyPr wrap="square">
            <a:spAutoFit/>
          </a:bodyPr>
          <a:lstStyle/>
          <a:p>
            <a:r>
              <a:rPr lang="en-GB" b="1" dirty="0">
                <a:solidFill>
                  <a:srgbClr val="01273A"/>
                </a:solidFill>
                <a:latin typeface="Arial" panose="020B0604020202020204" pitchFamily="34" charset="0"/>
                <a:cs typeface="Arial" panose="020B0604020202020204" pitchFamily="34" charset="0"/>
              </a:rPr>
              <a:t>Learning outcomes: </a:t>
            </a:r>
          </a:p>
        </p:txBody>
      </p:sp>
      <p:sp>
        <p:nvSpPr>
          <p:cNvPr id="8" name="TextBox 7">
            <a:extLst>
              <a:ext uri="{FF2B5EF4-FFF2-40B4-BE49-F238E27FC236}">
                <a16:creationId xmlns:a16="http://schemas.microsoft.com/office/drawing/2014/main" id="{EE1BC734-2BB9-B27B-73C7-0496AB4946A9}"/>
              </a:ext>
            </a:extLst>
          </p:cNvPr>
          <p:cNvSpPr txBox="1"/>
          <p:nvPr/>
        </p:nvSpPr>
        <p:spPr>
          <a:xfrm>
            <a:off x="5113954" y="2203474"/>
            <a:ext cx="6536191" cy="646986"/>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600" b="1" dirty="0">
                <a:solidFill>
                  <a:srgbClr val="01273A"/>
                </a:solidFill>
                <a:latin typeface="Arial" panose="020B0604020202020204" pitchFamily="34" charset="0"/>
                <a:cs typeface="Arial" panose="020B0604020202020204" pitchFamily="34" charset="0"/>
              </a:rPr>
              <a:t>Confidence</a:t>
            </a:r>
            <a:r>
              <a:rPr lang="en-GB" sz="1600" dirty="0">
                <a:solidFill>
                  <a:srgbClr val="01273A"/>
                </a:solidFill>
                <a:latin typeface="Arial" panose="020B0604020202020204" pitchFamily="34" charset="0"/>
                <a:cs typeface="Arial" panose="020B0604020202020204" pitchFamily="34" charset="0"/>
              </a:rPr>
              <a:t> – Build confidence amongst your peers in the board rooms and completing financial report tasks</a:t>
            </a:r>
          </a:p>
        </p:txBody>
      </p:sp>
      <p:sp>
        <p:nvSpPr>
          <p:cNvPr id="9" name="TextBox 8">
            <a:extLst>
              <a:ext uri="{FF2B5EF4-FFF2-40B4-BE49-F238E27FC236}">
                <a16:creationId xmlns:a16="http://schemas.microsoft.com/office/drawing/2014/main" id="{60F04BFD-C911-B6AD-54C5-96EBC3D60E47}"/>
              </a:ext>
            </a:extLst>
          </p:cNvPr>
          <p:cNvSpPr txBox="1"/>
          <p:nvPr/>
        </p:nvSpPr>
        <p:spPr>
          <a:xfrm>
            <a:off x="5113954" y="3243129"/>
            <a:ext cx="6536191" cy="646986"/>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600" b="1" dirty="0">
                <a:solidFill>
                  <a:srgbClr val="01273A"/>
                </a:solidFill>
                <a:latin typeface="Arial" panose="020B0604020202020204" pitchFamily="34" charset="0"/>
                <a:cs typeface="Arial" panose="020B0604020202020204" pitchFamily="34" charset="0"/>
              </a:rPr>
              <a:t>Leadership</a:t>
            </a:r>
            <a:r>
              <a:rPr lang="en-GB" sz="1600" dirty="0">
                <a:solidFill>
                  <a:srgbClr val="01273A"/>
                </a:solidFill>
                <a:latin typeface="Arial" panose="020B0604020202020204" pitchFamily="34" charset="0"/>
                <a:cs typeface="Arial" panose="020B0604020202020204" pitchFamily="34" charset="0"/>
              </a:rPr>
              <a:t> – Learn how to lead a team to drive organisational success, drive good work culture and encourage diversity</a:t>
            </a:r>
          </a:p>
        </p:txBody>
      </p:sp>
      <p:sp>
        <p:nvSpPr>
          <p:cNvPr id="10" name="TextBox 9">
            <a:extLst>
              <a:ext uri="{FF2B5EF4-FFF2-40B4-BE49-F238E27FC236}">
                <a16:creationId xmlns:a16="http://schemas.microsoft.com/office/drawing/2014/main" id="{B474F874-7F18-F35E-C7D6-E28DB3CE46A8}"/>
              </a:ext>
            </a:extLst>
          </p:cNvPr>
          <p:cNvSpPr txBox="1"/>
          <p:nvPr/>
        </p:nvSpPr>
        <p:spPr>
          <a:xfrm>
            <a:off x="5113954" y="4279650"/>
            <a:ext cx="6536191" cy="919401"/>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600" b="1" dirty="0">
                <a:solidFill>
                  <a:srgbClr val="01273A"/>
                </a:solidFill>
                <a:latin typeface="Arial" panose="020B0604020202020204" pitchFamily="34" charset="0"/>
                <a:cs typeface="Arial" panose="020B0604020202020204" pitchFamily="34" charset="0"/>
              </a:rPr>
              <a:t>Digital</a:t>
            </a:r>
            <a:r>
              <a:rPr lang="en-GB" sz="1600" dirty="0">
                <a:solidFill>
                  <a:srgbClr val="01273A"/>
                </a:solidFill>
                <a:latin typeface="Arial" panose="020B0604020202020204" pitchFamily="34" charset="0"/>
                <a:cs typeface="Arial" panose="020B0604020202020204" pitchFamily="34" charset="0"/>
              </a:rPr>
              <a:t> – Understand the current digital economy and how that can impact your organisation and develop organisational strategies that promote innovation and value.</a:t>
            </a:r>
          </a:p>
        </p:txBody>
      </p:sp>
      <p:sp>
        <p:nvSpPr>
          <p:cNvPr id="11" name="TextBox 10">
            <a:extLst>
              <a:ext uri="{FF2B5EF4-FFF2-40B4-BE49-F238E27FC236}">
                <a16:creationId xmlns:a16="http://schemas.microsoft.com/office/drawing/2014/main" id="{3F5B09F2-BC9F-5FA4-A5F0-8BDA72BA64BD}"/>
              </a:ext>
            </a:extLst>
          </p:cNvPr>
          <p:cNvSpPr txBox="1"/>
          <p:nvPr/>
        </p:nvSpPr>
        <p:spPr>
          <a:xfrm>
            <a:off x="5113953" y="5588268"/>
            <a:ext cx="6536191" cy="646986"/>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600" b="1" dirty="0">
                <a:solidFill>
                  <a:srgbClr val="01273A"/>
                </a:solidFill>
                <a:latin typeface="Arial" panose="020B0604020202020204" pitchFamily="34" charset="0"/>
                <a:cs typeface="Arial" panose="020B0604020202020204" pitchFamily="34" charset="0"/>
              </a:rPr>
              <a:t>Marketing</a:t>
            </a:r>
            <a:r>
              <a:rPr lang="en-GB" sz="1600" dirty="0">
                <a:solidFill>
                  <a:srgbClr val="01273A"/>
                </a:solidFill>
                <a:latin typeface="Arial" panose="020B0604020202020204" pitchFamily="34" charset="0"/>
                <a:cs typeface="Arial" panose="020B0604020202020204" pitchFamily="34" charset="0"/>
              </a:rPr>
              <a:t> – Gain knowledge around the importance of marketing and analyse competition</a:t>
            </a:r>
          </a:p>
        </p:txBody>
      </p:sp>
      <p:pic>
        <p:nvPicPr>
          <p:cNvPr id="16" name="Picture 15" descr="A logo for a hairdresser&#10;&#10;AI-generated content may be incorrect.">
            <a:extLst>
              <a:ext uri="{FF2B5EF4-FFF2-40B4-BE49-F238E27FC236}">
                <a16:creationId xmlns:a16="http://schemas.microsoft.com/office/drawing/2014/main" id="{D6C7BDDE-E643-37F1-4987-A009CD4C626E}"/>
              </a:ext>
            </a:extLst>
          </p:cNvPr>
          <p:cNvPicPr>
            <a:picLocks noChangeAspect="1"/>
          </p:cNvPicPr>
          <p:nvPr/>
        </p:nvPicPr>
        <p:blipFill>
          <a:blip r:embed="rId5"/>
          <a:stretch>
            <a:fillRect/>
          </a:stretch>
        </p:blipFill>
        <p:spPr>
          <a:xfrm>
            <a:off x="110307" y="5893612"/>
            <a:ext cx="1254108" cy="846393"/>
          </a:xfrm>
          <a:prstGeom prst="rect">
            <a:avLst/>
          </a:prstGeom>
        </p:spPr>
      </p:pic>
    </p:spTree>
    <p:extLst>
      <p:ext uri="{BB962C8B-B14F-4D97-AF65-F5344CB8AC3E}">
        <p14:creationId xmlns:p14="http://schemas.microsoft.com/office/powerpoint/2010/main" val="1074135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9E0EC9-C00A-D3F7-8C86-645908C58158}"/>
              </a:ext>
            </a:extLst>
          </p:cNvPr>
          <p:cNvSpPr/>
          <p:nvPr/>
        </p:nvSpPr>
        <p:spPr>
          <a:xfrm>
            <a:off x="-14604" y="-8690"/>
            <a:ext cx="12206604" cy="811344"/>
          </a:xfrm>
          <a:prstGeom prst="rect">
            <a:avLst/>
          </a:prstGeom>
          <a:solidFill>
            <a:srgbClr val="0127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i="1" dirty="0">
                <a:solidFill>
                  <a:schemeClr val="bg1"/>
                </a:solidFill>
                <a:latin typeface="Arial" panose="020B0604020202020204" pitchFamily="34" charset="0"/>
                <a:cs typeface="Arial" panose="020B0604020202020204" pitchFamily="34" charset="0"/>
              </a:rPr>
              <a:t>     TUCO Chair’s Scholarship Director Development Programme</a:t>
            </a:r>
            <a:endParaRPr lang="en-US" sz="1600" i="1" dirty="0">
              <a:solidFill>
                <a:schemeClr val="bg1"/>
              </a:solidFill>
              <a:latin typeface="Arial" panose="020B0604020202020204" pitchFamily="34" charset="0"/>
              <a:cs typeface="Arial" panose="020B0604020202020204" pitchFamily="34" charset="0"/>
            </a:endParaRPr>
          </a:p>
        </p:txBody>
      </p:sp>
      <p:pic>
        <p:nvPicPr>
          <p:cNvPr id="3" name="Picture 2" descr="A black and white logo&#10;&#10;AI-generated content may be incorrect.">
            <a:extLst>
              <a:ext uri="{FF2B5EF4-FFF2-40B4-BE49-F238E27FC236}">
                <a16:creationId xmlns:a16="http://schemas.microsoft.com/office/drawing/2014/main" id="{1F952512-3412-A71A-6B01-0C012A5300EF}"/>
              </a:ext>
            </a:extLst>
          </p:cNvPr>
          <p:cNvPicPr>
            <a:picLocks noChangeAspect="1"/>
          </p:cNvPicPr>
          <p:nvPr/>
        </p:nvPicPr>
        <p:blipFill>
          <a:blip r:embed="rId2"/>
          <a:stretch>
            <a:fillRect/>
          </a:stretch>
        </p:blipFill>
        <p:spPr>
          <a:xfrm>
            <a:off x="10722302" y="117995"/>
            <a:ext cx="1254108" cy="557973"/>
          </a:xfrm>
          <a:prstGeom prst="rect">
            <a:avLst/>
          </a:prstGeom>
        </p:spPr>
      </p:pic>
      <p:sp>
        <p:nvSpPr>
          <p:cNvPr id="4" name="Rectangle 3">
            <a:extLst>
              <a:ext uri="{FF2B5EF4-FFF2-40B4-BE49-F238E27FC236}">
                <a16:creationId xmlns:a16="http://schemas.microsoft.com/office/drawing/2014/main" id="{C089AE14-0DE8-4E79-E280-C1420A60BD25}"/>
              </a:ext>
            </a:extLst>
          </p:cNvPr>
          <p:cNvSpPr/>
          <p:nvPr/>
        </p:nvSpPr>
        <p:spPr>
          <a:xfrm>
            <a:off x="0" y="802652"/>
            <a:ext cx="12192000" cy="6055347"/>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6B363213-EEB8-0B8D-2ECB-EB79F06BD757}"/>
              </a:ext>
            </a:extLst>
          </p:cNvPr>
          <p:cNvSpPr/>
          <p:nvPr/>
        </p:nvSpPr>
        <p:spPr>
          <a:xfrm>
            <a:off x="474680" y="2745753"/>
            <a:ext cx="1503947" cy="1503947"/>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19AEED1-59F3-A103-65C5-F9C865313978}"/>
              </a:ext>
            </a:extLst>
          </p:cNvPr>
          <p:cNvSpPr/>
          <p:nvPr/>
        </p:nvSpPr>
        <p:spPr>
          <a:xfrm>
            <a:off x="2905702" y="2745753"/>
            <a:ext cx="1503947" cy="1503947"/>
          </a:xfrm>
          <a:prstGeom prst="ellipse">
            <a:avLst/>
          </a:prstGeom>
          <a:blipFill dpi="0" rotWithShape="1">
            <a:blip r:embed="rId4">
              <a:extLst>
                <a:ext uri="{28A0092B-C50C-407E-A947-70E740481C1C}">
                  <a14:useLocalDpi xmlns:a14="http://schemas.microsoft.com/office/drawing/2010/main" val="0"/>
                </a:ext>
              </a:extLst>
            </a:blip>
            <a:srcRect/>
            <a:stretch>
              <a:fillRect l="-10554" t="-10554" r="-10554" b="-10554"/>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9691DA8-39E0-ACA8-76CD-769E5B8E994D}"/>
              </a:ext>
            </a:extLst>
          </p:cNvPr>
          <p:cNvSpPr/>
          <p:nvPr/>
        </p:nvSpPr>
        <p:spPr>
          <a:xfrm>
            <a:off x="5336724" y="2745754"/>
            <a:ext cx="1503947" cy="1503947"/>
          </a:xfrm>
          <a:prstGeom prst="ellipse">
            <a:avLst/>
          </a:prstGeom>
          <a:blipFill dpi="0" rotWithShape="1">
            <a:blip r:embed="rId5">
              <a:extLst>
                <a:ext uri="{28A0092B-C50C-407E-A947-70E740481C1C}">
                  <a14:useLocalDpi xmlns:a14="http://schemas.microsoft.com/office/drawing/2010/main" val="0"/>
                </a:ext>
              </a:extLst>
            </a:blip>
            <a:srcRect/>
            <a:stretch>
              <a:fillRect l="3360" t="-25670" r="2388"/>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9B09A41-B789-6412-B8E5-DDBE6C3C3819}"/>
              </a:ext>
            </a:extLst>
          </p:cNvPr>
          <p:cNvSpPr/>
          <p:nvPr/>
        </p:nvSpPr>
        <p:spPr>
          <a:xfrm>
            <a:off x="7767746" y="2745753"/>
            <a:ext cx="1503947" cy="1503947"/>
          </a:xfrm>
          <a:prstGeom prst="ellipse">
            <a:avLst/>
          </a:prstGeom>
          <a:blipFill dpi="0" rotWithShape="1">
            <a:blip r:embed="rId6">
              <a:extLst>
                <a:ext uri="{28A0092B-C50C-407E-A947-70E740481C1C}">
                  <a14:useLocalDpi xmlns:a14="http://schemas.microsoft.com/office/drawing/2010/main" val="0"/>
                </a:ext>
              </a:extLst>
            </a:blip>
            <a:srcRect/>
            <a:stretch>
              <a:fillRect l="-6649" t="-16000" r="-971" b="-45431"/>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B95FFDB4-A0E7-03DF-9E17-FDCC8A2A4AC3}"/>
              </a:ext>
            </a:extLst>
          </p:cNvPr>
          <p:cNvSpPr/>
          <p:nvPr/>
        </p:nvSpPr>
        <p:spPr>
          <a:xfrm>
            <a:off x="10198768" y="2715318"/>
            <a:ext cx="1503947" cy="1503947"/>
          </a:xfrm>
          <a:prstGeom prst="ellipse">
            <a:avLst/>
          </a:prstGeom>
          <a:blipFill dpi="0" rotWithShape="1">
            <a:blip r:embed="rId7">
              <a:extLst>
                <a:ext uri="{28A0092B-C50C-407E-A947-70E740481C1C}">
                  <a14:useLocalDpi xmlns:a14="http://schemas.microsoft.com/office/drawing/2010/main" val="0"/>
                </a:ext>
              </a:extLst>
            </a:blip>
            <a:srcRect/>
            <a:stretch>
              <a:fillRect l="10667" t="2024" r="6229" b="-5860"/>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4CE6818-F910-2A5F-4B2B-3D919B3F7033}"/>
              </a:ext>
            </a:extLst>
          </p:cNvPr>
          <p:cNvSpPr txBox="1"/>
          <p:nvPr/>
        </p:nvSpPr>
        <p:spPr>
          <a:xfrm>
            <a:off x="389580" y="4620127"/>
            <a:ext cx="1503948" cy="646986"/>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Mark </a:t>
            </a:r>
          </a:p>
          <a:p>
            <a:pPr algn="ctr"/>
            <a:r>
              <a:rPr lang="en-GB" sz="1600" b="1" dirty="0">
                <a:solidFill>
                  <a:srgbClr val="01273A"/>
                </a:solidFill>
                <a:latin typeface="Arial" panose="020B0604020202020204" pitchFamily="34" charset="0"/>
                <a:cs typeface="Arial" panose="020B0604020202020204" pitchFamily="34" charset="0"/>
              </a:rPr>
              <a:t>Dyble</a:t>
            </a:r>
            <a:endParaRPr lang="en-GB" sz="1600" dirty="0">
              <a:solidFill>
                <a:srgbClr val="01273A"/>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79D960E-0194-2096-E2AE-BFE704C8FE79}"/>
              </a:ext>
            </a:extLst>
          </p:cNvPr>
          <p:cNvSpPr txBox="1"/>
          <p:nvPr/>
        </p:nvSpPr>
        <p:spPr>
          <a:xfrm>
            <a:off x="2904180" y="4620127"/>
            <a:ext cx="1503948" cy="646986"/>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Kate O’Sullivan</a:t>
            </a:r>
            <a:endParaRPr lang="en-GB" sz="1600" dirty="0">
              <a:solidFill>
                <a:srgbClr val="01273A"/>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C7E9CE2-77A7-7863-EDE6-8D75AFF575BD}"/>
              </a:ext>
            </a:extLst>
          </p:cNvPr>
          <p:cNvSpPr txBox="1"/>
          <p:nvPr/>
        </p:nvSpPr>
        <p:spPr>
          <a:xfrm>
            <a:off x="5334559" y="4620127"/>
            <a:ext cx="1503948" cy="646986"/>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Martin Corlett-Moss</a:t>
            </a:r>
            <a:endParaRPr lang="en-GB" sz="1600" dirty="0">
              <a:solidFill>
                <a:srgbClr val="01273A"/>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5498D631-574B-92CB-A52F-578ADB99801A}"/>
              </a:ext>
            </a:extLst>
          </p:cNvPr>
          <p:cNvSpPr txBox="1"/>
          <p:nvPr/>
        </p:nvSpPr>
        <p:spPr>
          <a:xfrm>
            <a:off x="7764937" y="4620127"/>
            <a:ext cx="1503948" cy="646986"/>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Janet</a:t>
            </a:r>
          </a:p>
          <a:p>
            <a:pPr algn="ctr"/>
            <a:r>
              <a:rPr lang="en-GB" sz="1600" b="1" dirty="0">
                <a:solidFill>
                  <a:srgbClr val="01273A"/>
                </a:solidFill>
                <a:latin typeface="Arial" panose="020B0604020202020204" pitchFamily="34" charset="0"/>
                <a:cs typeface="Arial" panose="020B0604020202020204" pitchFamily="34" charset="0"/>
              </a:rPr>
              <a:t>Grant</a:t>
            </a:r>
            <a:endParaRPr lang="en-GB" sz="1600" dirty="0">
              <a:solidFill>
                <a:srgbClr val="01273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ECF569B-79FE-EC4E-50C8-3DFCD1C32A39}"/>
              </a:ext>
            </a:extLst>
          </p:cNvPr>
          <p:cNvSpPr txBox="1"/>
          <p:nvPr/>
        </p:nvSpPr>
        <p:spPr>
          <a:xfrm>
            <a:off x="10195315" y="4617310"/>
            <a:ext cx="1503948" cy="646986"/>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Neil </a:t>
            </a:r>
          </a:p>
          <a:p>
            <a:pPr algn="ctr"/>
            <a:r>
              <a:rPr lang="en-GB" sz="1600" b="1" dirty="0">
                <a:solidFill>
                  <a:srgbClr val="01273A"/>
                </a:solidFill>
                <a:latin typeface="Arial" panose="020B0604020202020204" pitchFamily="34" charset="0"/>
                <a:cs typeface="Arial" panose="020B0604020202020204" pitchFamily="34" charset="0"/>
              </a:rPr>
              <a:t>Barrett</a:t>
            </a:r>
          </a:p>
        </p:txBody>
      </p:sp>
      <p:sp>
        <p:nvSpPr>
          <p:cNvPr id="15" name="TextBox 14">
            <a:extLst>
              <a:ext uri="{FF2B5EF4-FFF2-40B4-BE49-F238E27FC236}">
                <a16:creationId xmlns:a16="http://schemas.microsoft.com/office/drawing/2014/main" id="{4C90CB03-5DC9-16EA-EF02-D537092480D5}"/>
              </a:ext>
            </a:extLst>
          </p:cNvPr>
          <p:cNvSpPr txBox="1"/>
          <p:nvPr/>
        </p:nvSpPr>
        <p:spPr>
          <a:xfrm>
            <a:off x="389580" y="1706383"/>
            <a:ext cx="1503948" cy="646986"/>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One</a:t>
            </a:r>
          </a:p>
          <a:p>
            <a:pPr algn="ctr"/>
            <a:r>
              <a:rPr lang="en-GB" sz="1600" dirty="0">
                <a:solidFill>
                  <a:srgbClr val="01273A"/>
                </a:solidFill>
                <a:latin typeface="Arial" panose="020B0604020202020204" pitchFamily="34" charset="0"/>
                <a:cs typeface="Arial" panose="020B0604020202020204" pitchFamily="34" charset="0"/>
              </a:rPr>
              <a:t>Leadership</a:t>
            </a:r>
          </a:p>
        </p:txBody>
      </p:sp>
      <p:sp>
        <p:nvSpPr>
          <p:cNvPr id="16" name="TextBox 15">
            <a:extLst>
              <a:ext uri="{FF2B5EF4-FFF2-40B4-BE49-F238E27FC236}">
                <a16:creationId xmlns:a16="http://schemas.microsoft.com/office/drawing/2014/main" id="{A23964EE-8113-308B-79F3-2F28B8DEEBD3}"/>
              </a:ext>
            </a:extLst>
          </p:cNvPr>
          <p:cNvSpPr txBox="1"/>
          <p:nvPr/>
        </p:nvSpPr>
        <p:spPr>
          <a:xfrm>
            <a:off x="2904180" y="1706383"/>
            <a:ext cx="1503948" cy="646986"/>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Two</a:t>
            </a:r>
          </a:p>
          <a:p>
            <a:pPr algn="ctr"/>
            <a:r>
              <a:rPr lang="en-GB" sz="1600" dirty="0">
                <a:solidFill>
                  <a:srgbClr val="01273A"/>
                </a:solidFill>
                <a:latin typeface="Arial" panose="020B0604020202020204" pitchFamily="34" charset="0"/>
                <a:cs typeface="Arial" panose="020B0604020202020204" pitchFamily="34" charset="0"/>
              </a:rPr>
              <a:t>Governance</a:t>
            </a:r>
          </a:p>
        </p:txBody>
      </p:sp>
      <p:sp>
        <p:nvSpPr>
          <p:cNvPr id="17" name="TextBox 16">
            <a:extLst>
              <a:ext uri="{FF2B5EF4-FFF2-40B4-BE49-F238E27FC236}">
                <a16:creationId xmlns:a16="http://schemas.microsoft.com/office/drawing/2014/main" id="{9E9A1A23-1C2B-BC6B-0ADE-FAEAF7CCF3DB}"/>
              </a:ext>
            </a:extLst>
          </p:cNvPr>
          <p:cNvSpPr txBox="1"/>
          <p:nvPr/>
        </p:nvSpPr>
        <p:spPr>
          <a:xfrm>
            <a:off x="5334559" y="1706383"/>
            <a:ext cx="1503948" cy="646986"/>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Three</a:t>
            </a:r>
          </a:p>
          <a:p>
            <a:pPr algn="ctr"/>
            <a:r>
              <a:rPr lang="en-GB" sz="1600" dirty="0">
                <a:solidFill>
                  <a:srgbClr val="01273A"/>
                </a:solidFill>
                <a:latin typeface="Arial" panose="020B0604020202020204" pitchFamily="34" charset="0"/>
                <a:cs typeface="Arial" panose="020B0604020202020204" pitchFamily="34" charset="0"/>
              </a:rPr>
              <a:t>Marketing</a:t>
            </a:r>
          </a:p>
        </p:txBody>
      </p:sp>
      <p:sp>
        <p:nvSpPr>
          <p:cNvPr id="18" name="TextBox 17">
            <a:extLst>
              <a:ext uri="{FF2B5EF4-FFF2-40B4-BE49-F238E27FC236}">
                <a16:creationId xmlns:a16="http://schemas.microsoft.com/office/drawing/2014/main" id="{B11A3A40-56CB-7E89-EE4B-CB8AE8779CEE}"/>
              </a:ext>
            </a:extLst>
          </p:cNvPr>
          <p:cNvSpPr txBox="1"/>
          <p:nvPr/>
        </p:nvSpPr>
        <p:spPr>
          <a:xfrm>
            <a:off x="7783874" y="1706383"/>
            <a:ext cx="1503948" cy="646986"/>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Four</a:t>
            </a:r>
          </a:p>
          <a:p>
            <a:pPr algn="ctr"/>
            <a:r>
              <a:rPr lang="en-GB" sz="1600" dirty="0">
                <a:solidFill>
                  <a:srgbClr val="01273A"/>
                </a:solidFill>
                <a:latin typeface="Arial" panose="020B0604020202020204" pitchFamily="34" charset="0"/>
                <a:cs typeface="Arial" panose="020B0604020202020204" pitchFamily="34" charset="0"/>
              </a:rPr>
              <a:t>Finance</a:t>
            </a:r>
          </a:p>
        </p:txBody>
      </p:sp>
      <p:sp>
        <p:nvSpPr>
          <p:cNvPr id="19" name="TextBox 18">
            <a:extLst>
              <a:ext uri="{FF2B5EF4-FFF2-40B4-BE49-F238E27FC236}">
                <a16:creationId xmlns:a16="http://schemas.microsoft.com/office/drawing/2014/main" id="{1E25FD3F-A076-EC92-E422-E63595A9B075}"/>
              </a:ext>
            </a:extLst>
          </p:cNvPr>
          <p:cNvSpPr txBox="1"/>
          <p:nvPr/>
        </p:nvSpPr>
        <p:spPr>
          <a:xfrm>
            <a:off x="10190190" y="1706383"/>
            <a:ext cx="1503948" cy="646986"/>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Five</a:t>
            </a:r>
          </a:p>
          <a:p>
            <a:pPr algn="ctr"/>
            <a:r>
              <a:rPr lang="en-GB" sz="1600" dirty="0">
                <a:solidFill>
                  <a:srgbClr val="01273A"/>
                </a:solidFill>
                <a:latin typeface="Arial" panose="020B0604020202020204" pitchFamily="34" charset="0"/>
                <a:cs typeface="Arial" panose="020B0604020202020204" pitchFamily="34" charset="0"/>
              </a:rPr>
              <a:t>Strategy</a:t>
            </a:r>
          </a:p>
        </p:txBody>
      </p:sp>
      <p:pic>
        <p:nvPicPr>
          <p:cNvPr id="20" name="Picture 19" descr="A red wax seal with a heart on it&#10;&#10;AI-generated content may be incorrect.">
            <a:extLst>
              <a:ext uri="{FF2B5EF4-FFF2-40B4-BE49-F238E27FC236}">
                <a16:creationId xmlns:a16="http://schemas.microsoft.com/office/drawing/2014/main" id="{2125A5E7-4144-A65D-181E-BD99AFAF9612}"/>
              </a:ext>
            </a:extLst>
          </p:cNvPr>
          <p:cNvPicPr>
            <a:picLocks noChangeAspect="1"/>
          </p:cNvPicPr>
          <p:nvPr/>
        </p:nvPicPr>
        <p:blipFill>
          <a:blip r:embed="rId8"/>
          <a:stretch>
            <a:fillRect/>
          </a:stretch>
        </p:blipFill>
        <p:spPr>
          <a:xfrm>
            <a:off x="193512" y="5992704"/>
            <a:ext cx="1177337" cy="794581"/>
          </a:xfrm>
          <a:prstGeom prst="rect">
            <a:avLst/>
          </a:prstGeom>
        </p:spPr>
      </p:pic>
    </p:spTree>
    <p:extLst>
      <p:ext uri="{BB962C8B-B14F-4D97-AF65-F5344CB8AC3E}">
        <p14:creationId xmlns:p14="http://schemas.microsoft.com/office/powerpoint/2010/main" val="695420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D98EC-2C91-D47A-55AF-F2F9E25B654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ED64807-E25B-CE3F-C66C-46ADF3009AF1}"/>
              </a:ext>
            </a:extLst>
          </p:cNvPr>
          <p:cNvSpPr txBox="1"/>
          <p:nvPr/>
        </p:nvSpPr>
        <p:spPr>
          <a:xfrm>
            <a:off x="445390" y="2795048"/>
            <a:ext cx="5650610" cy="2693045"/>
          </a:xfrm>
          <a:prstGeom prst="rect">
            <a:avLst/>
          </a:prstGeom>
          <a:noFill/>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Mark brings over 25 years of practical commercial general management experience to his role as a business coach, having immersed himself in diverse positions within the corporate world both in the UK and overseas.</a:t>
            </a:r>
          </a:p>
          <a:p>
            <a:r>
              <a:rPr lang="en-GB" sz="1300" dirty="0">
                <a:solidFill>
                  <a:srgbClr val="01273A"/>
                </a:solidFill>
                <a:latin typeface="Arial" panose="020B0604020202020204" pitchFamily="34" charset="0"/>
                <a:cs typeface="Arial" panose="020B0604020202020204" pitchFamily="34" charset="0"/>
              </a:rPr>
              <a:t> </a:t>
            </a:r>
          </a:p>
          <a:p>
            <a:r>
              <a:rPr lang="en-GB" sz="1300" dirty="0">
                <a:solidFill>
                  <a:srgbClr val="01273A"/>
                </a:solidFill>
                <a:latin typeface="Arial" panose="020B0604020202020204" pitchFamily="34" charset="0"/>
                <a:cs typeface="Arial" panose="020B0604020202020204" pitchFamily="34" charset="0"/>
              </a:rPr>
              <a:t>Mark's professional journey spans a rich variety of roles, from coal face supervisor to marketing controller, financial analyst, head of supply chain, management consultant, and managing director. This multifaceted background equips him with the versatility to navigate the complexities of the boardroom, the 'coal face', and everywhere in between.</a:t>
            </a:r>
          </a:p>
          <a:p>
            <a:r>
              <a:rPr lang="en-GB" sz="1300" dirty="0">
                <a:solidFill>
                  <a:srgbClr val="01273A"/>
                </a:solidFill>
                <a:latin typeface="Arial" panose="020B0604020202020204" pitchFamily="34" charset="0"/>
                <a:cs typeface="Arial" panose="020B0604020202020204" pitchFamily="34" charset="0"/>
              </a:rPr>
              <a:t> </a:t>
            </a:r>
          </a:p>
          <a:p>
            <a:r>
              <a:rPr lang="en-GB" sz="1300" dirty="0">
                <a:solidFill>
                  <a:srgbClr val="01273A"/>
                </a:solidFill>
                <a:latin typeface="Arial" panose="020B0604020202020204" pitchFamily="34" charset="0"/>
                <a:cs typeface="Arial" panose="020B0604020202020204" pitchFamily="34" charset="0"/>
              </a:rPr>
              <a:t>As a seasoned business coach, Mark’s mission is to collaborate with the management teams of businesses, guiding them towards growth while unlocking their leadership and management potential.</a:t>
            </a:r>
          </a:p>
        </p:txBody>
      </p:sp>
      <p:sp>
        <p:nvSpPr>
          <p:cNvPr id="3" name="Rectangle 2">
            <a:extLst>
              <a:ext uri="{FF2B5EF4-FFF2-40B4-BE49-F238E27FC236}">
                <a16:creationId xmlns:a16="http://schemas.microsoft.com/office/drawing/2014/main" id="{B44FDC15-9CC1-0C36-D6D9-34C0E625085F}"/>
              </a:ext>
            </a:extLst>
          </p:cNvPr>
          <p:cNvSpPr/>
          <p:nvPr/>
        </p:nvSpPr>
        <p:spPr>
          <a:xfrm>
            <a:off x="-14604" y="-8690"/>
            <a:ext cx="12206604" cy="811344"/>
          </a:xfrm>
          <a:prstGeom prst="rect">
            <a:avLst/>
          </a:prstGeom>
          <a:solidFill>
            <a:srgbClr val="0127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i="1" dirty="0">
                <a:solidFill>
                  <a:schemeClr val="bg1"/>
                </a:solidFill>
                <a:latin typeface="Arial" panose="020B0604020202020204" pitchFamily="34" charset="0"/>
                <a:cs typeface="Arial" panose="020B0604020202020204" pitchFamily="34" charset="0"/>
              </a:rPr>
              <a:t>     TUCO Chair’s Scholarship Director Development Programme</a:t>
            </a:r>
            <a:endParaRPr lang="en-US" sz="1600" i="1" dirty="0">
              <a:solidFill>
                <a:schemeClr val="bg1"/>
              </a:solidFill>
              <a:latin typeface="Arial" panose="020B0604020202020204" pitchFamily="34" charset="0"/>
              <a:cs typeface="Arial" panose="020B0604020202020204" pitchFamily="34" charset="0"/>
            </a:endParaRPr>
          </a:p>
        </p:txBody>
      </p:sp>
      <p:pic>
        <p:nvPicPr>
          <p:cNvPr id="4" name="Picture 3" descr="A black and white logo&#10;&#10;AI-generated content may be incorrect.">
            <a:extLst>
              <a:ext uri="{FF2B5EF4-FFF2-40B4-BE49-F238E27FC236}">
                <a16:creationId xmlns:a16="http://schemas.microsoft.com/office/drawing/2014/main" id="{191FFDB7-3177-420F-C449-8DB85A79D8E0}"/>
              </a:ext>
            </a:extLst>
          </p:cNvPr>
          <p:cNvPicPr>
            <a:picLocks noChangeAspect="1"/>
          </p:cNvPicPr>
          <p:nvPr/>
        </p:nvPicPr>
        <p:blipFill>
          <a:blip r:embed="rId3"/>
          <a:stretch>
            <a:fillRect/>
          </a:stretch>
        </p:blipFill>
        <p:spPr>
          <a:xfrm>
            <a:off x="10722302" y="117995"/>
            <a:ext cx="1254108" cy="557973"/>
          </a:xfrm>
          <a:prstGeom prst="rect">
            <a:avLst/>
          </a:prstGeom>
        </p:spPr>
      </p:pic>
      <p:sp>
        <p:nvSpPr>
          <p:cNvPr id="5" name="TextBox 4">
            <a:extLst>
              <a:ext uri="{FF2B5EF4-FFF2-40B4-BE49-F238E27FC236}">
                <a16:creationId xmlns:a16="http://schemas.microsoft.com/office/drawing/2014/main" id="{31F81813-14AE-04D1-7CCD-A47EA212FC4A}"/>
              </a:ext>
            </a:extLst>
          </p:cNvPr>
          <p:cNvSpPr txBox="1"/>
          <p:nvPr/>
        </p:nvSpPr>
        <p:spPr>
          <a:xfrm>
            <a:off x="-14604" y="802653"/>
            <a:ext cx="2423934" cy="374571"/>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One </a:t>
            </a:r>
            <a:r>
              <a:rPr lang="en-GB" sz="1600" dirty="0">
                <a:solidFill>
                  <a:srgbClr val="01273A"/>
                </a:solidFill>
                <a:latin typeface="Arial" panose="020B0604020202020204" pitchFamily="34" charset="0"/>
                <a:cs typeface="Arial" panose="020B0604020202020204" pitchFamily="34" charset="0"/>
              </a:rPr>
              <a:t>Leadership</a:t>
            </a:r>
          </a:p>
        </p:txBody>
      </p:sp>
      <p:sp>
        <p:nvSpPr>
          <p:cNvPr id="6" name="TextBox 5">
            <a:extLst>
              <a:ext uri="{FF2B5EF4-FFF2-40B4-BE49-F238E27FC236}">
                <a16:creationId xmlns:a16="http://schemas.microsoft.com/office/drawing/2014/main" id="{15AE8D77-F166-981B-ECF3-886F6D27C047}"/>
              </a:ext>
            </a:extLst>
          </p:cNvPr>
          <p:cNvSpPr txBox="1"/>
          <p:nvPr/>
        </p:nvSpPr>
        <p:spPr>
          <a:xfrm>
            <a:off x="2438308" y="802653"/>
            <a:ext cx="2423934" cy="374571"/>
          </a:xfrm>
          <a:prstGeom prst="roundRect">
            <a:avLst/>
          </a:prstGeom>
          <a:solidFill>
            <a:schemeClr val="bg1">
              <a:lumMod val="65000"/>
            </a:schemeClr>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Two </a:t>
            </a:r>
            <a:r>
              <a:rPr lang="en-GB" sz="1600" dirty="0">
                <a:solidFill>
                  <a:srgbClr val="01273A"/>
                </a:solidFill>
                <a:latin typeface="Arial" panose="020B0604020202020204" pitchFamily="34" charset="0"/>
                <a:cs typeface="Arial" panose="020B0604020202020204" pitchFamily="34" charset="0"/>
              </a:rPr>
              <a:t>Governance</a:t>
            </a:r>
          </a:p>
        </p:txBody>
      </p:sp>
      <p:sp>
        <p:nvSpPr>
          <p:cNvPr id="7" name="TextBox 6">
            <a:extLst>
              <a:ext uri="{FF2B5EF4-FFF2-40B4-BE49-F238E27FC236}">
                <a16:creationId xmlns:a16="http://schemas.microsoft.com/office/drawing/2014/main" id="{179E0EE3-C5C5-7160-F462-EBF0ADF4A4FF}"/>
              </a:ext>
            </a:extLst>
          </p:cNvPr>
          <p:cNvSpPr txBox="1"/>
          <p:nvPr/>
        </p:nvSpPr>
        <p:spPr>
          <a:xfrm>
            <a:off x="4891220" y="802653"/>
            <a:ext cx="2423934" cy="374571"/>
          </a:xfrm>
          <a:prstGeom prst="roundRect">
            <a:avLst/>
          </a:prstGeom>
          <a:solidFill>
            <a:schemeClr val="bg1">
              <a:lumMod val="65000"/>
            </a:schemeClr>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Three </a:t>
            </a:r>
            <a:r>
              <a:rPr lang="en-GB" sz="1600" dirty="0">
                <a:solidFill>
                  <a:srgbClr val="01273A"/>
                </a:solidFill>
                <a:latin typeface="Arial" panose="020B0604020202020204" pitchFamily="34" charset="0"/>
                <a:cs typeface="Arial" panose="020B0604020202020204" pitchFamily="34" charset="0"/>
              </a:rPr>
              <a:t>Marketing</a:t>
            </a:r>
          </a:p>
        </p:txBody>
      </p:sp>
      <p:sp>
        <p:nvSpPr>
          <p:cNvPr id="8" name="TextBox 7">
            <a:extLst>
              <a:ext uri="{FF2B5EF4-FFF2-40B4-BE49-F238E27FC236}">
                <a16:creationId xmlns:a16="http://schemas.microsoft.com/office/drawing/2014/main" id="{9F1A02F1-424F-0300-36CB-639847E37F1A}"/>
              </a:ext>
            </a:extLst>
          </p:cNvPr>
          <p:cNvSpPr txBox="1"/>
          <p:nvPr/>
        </p:nvSpPr>
        <p:spPr>
          <a:xfrm>
            <a:off x="7329643" y="802653"/>
            <a:ext cx="2423934" cy="374571"/>
          </a:xfrm>
          <a:prstGeom prst="roundRect">
            <a:avLst/>
          </a:prstGeom>
          <a:solidFill>
            <a:schemeClr val="bg1">
              <a:lumMod val="65000"/>
            </a:schemeClr>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Four </a:t>
            </a:r>
            <a:r>
              <a:rPr lang="en-GB" sz="1600" dirty="0">
                <a:solidFill>
                  <a:srgbClr val="01273A"/>
                </a:solidFill>
                <a:latin typeface="Arial" panose="020B0604020202020204" pitchFamily="34" charset="0"/>
                <a:cs typeface="Arial" panose="020B0604020202020204" pitchFamily="34" charset="0"/>
              </a:rPr>
              <a:t>Finance</a:t>
            </a:r>
          </a:p>
        </p:txBody>
      </p:sp>
      <p:sp>
        <p:nvSpPr>
          <p:cNvPr id="9" name="TextBox 8">
            <a:extLst>
              <a:ext uri="{FF2B5EF4-FFF2-40B4-BE49-F238E27FC236}">
                <a16:creationId xmlns:a16="http://schemas.microsoft.com/office/drawing/2014/main" id="{9AD6CE9E-FB5A-465C-B656-B3654F2D5908}"/>
              </a:ext>
            </a:extLst>
          </p:cNvPr>
          <p:cNvSpPr txBox="1"/>
          <p:nvPr/>
        </p:nvSpPr>
        <p:spPr>
          <a:xfrm>
            <a:off x="9768066" y="802653"/>
            <a:ext cx="2423934" cy="374571"/>
          </a:xfrm>
          <a:prstGeom prst="roundRect">
            <a:avLst/>
          </a:prstGeom>
          <a:solidFill>
            <a:schemeClr val="bg1">
              <a:lumMod val="65000"/>
            </a:schemeClr>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Five </a:t>
            </a:r>
            <a:r>
              <a:rPr lang="en-GB" sz="1600" dirty="0">
                <a:solidFill>
                  <a:srgbClr val="01273A"/>
                </a:solidFill>
                <a:latin typeface="Arial" panose="020B0604020202020204" pitchFamily="34" charset="0"/>
                <a:cs typeface="Arial" panose="020B0604020202020204" pitchFamily="34" charset="0"/>
              </a:rPr>
              <a:t>Strategy</a:t>
            </a:r>
          </a:p>
        </p:txBody>
      </p:sp>
      <p:sp>
        <p:nvSpPr>
          <p:cNvPr id="10" name="Oval 9">
            <a:extLst>
              <a:ext uri="{FF2B5EF4-FFF2-40B4-BE49-F238E27FC236}">
                <a16:creationId xmlns:a16="http://schemas.microsoft.com/office/drawing/2014/main" id="{3C0F6CA6-7C09-FB2B-4FAD-74B290E15A59}"/>
              </a:ext>
            </a:extLst>
          </p:cNvPr>
          <p:cNvSpPr/>
          <p:nvPr/>
        </p:nvSpPr>
        <p:spPr>
          <a:xfrm>
            <a:off x="445390" y="1511864"/>
            <a:ext cx="1075466" cy="107546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rgbClr val="01273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6E82BE7-6C06-9A94-8A73-A9E1C57B2A35}"/>
              </a:ext>
            </a:extLst>
          </p:cNvPr>
          <p:cNvSpPr txBox="1"/>
          <p:nvPr/>
        </p:nvSpPr>
        <p:spPr>
          <a:xfrm>
            <a:off x="1520856" y="1719582"/>
            <a:ext cx="2423934" cy="646986"/>
          </a:xfrm>
          <a:prstGeom prst="roundRect">
            <a:avLst/>
          </a:prstGeom>
          <a:noFill/>
          <a:ln>
            <a:noFill/>
          </a:ln>
          <a:effectLst>
            <a:outerShdw blurRad="63500" sx="102000" sy="102000" algn="ctr" rotWithShape="0">
              <a:prstClr val="black">
                <a:alpha val="40000"/>
              </a:prstClr>
            </a:outerShdw>
          </a:effectLst>
        </p:spPr>
        <p:txBody>
          <a:bodyPr wrap="square" rtlCol="0">
            <a:spAutoFit/>
          </a:bodyPr>
          <a:lstStyle/>
          <a:p>
            <a:r>
              <a:rPr lang="en-GB" sz="1600" b="1" dirty="0">
                <a:solidFill>
                  <a:srgbClr val="01273A"/>
                </a:solidFill>
                <a:latin typeface="Arial" panose="020B0604020202020204" pitchFamily="34" charset="0"/>
                <a:cs typeface="Arial" panose="020B0604020202020204" pitchFamily="34" charset="0"/>
              </a:rPr>
              <a:t>Meet the tutor </a:t>
            </a:r>
          </a:p>
          <a:p>
            <a:r>
              <a:rPr lang="en-GB" sz="1600" dirty="0">
                <a:solidFill>
                  <a:srgbClr val="01273A"/>
                </a:solidFill>
                <a:latin typeface="Arial" panose="020B0604020202020204" pitchFamily="34" charset="0"/>
                <a:cs typeface="Arial" panose="020B0604020202020204" pitchFamily="34" charset="0"/>
              </a:rPr>
              <a:t>Mark Dyble</a:t>
            </a:r>
          </a:p>
        </p:txBody>
      </p:sp>
      <p:sp>
        <p:nvSpPr>
          <p:cNvPr id="19" name="TextBox 18">
            <a:extLst>
              <a:ext uri="{FF2B5EF4-FFF2-40B4-BE49-F238E27FC236}">
                <a16:creationId xmlns:a16="http://schemas.microsoft.com/office/drawing/2014/main" id="{9367016D-025B-4E90-FCCD-132CAC7AB9FC}"/>
              </a:ext>
            </a:extLst>
          </p:cNvPr>
          <p:cNvSpPr txBox="1"/>
          <p:nvPr/>
        </p:nvSpPr>
        <p:spPr>
          <a:xfrm>
            <a:off x="6400799" y="1835430"/>
            <a:ext cx="5575611" cy="338554"/>
          </a:xfrm>
          <a:prstGeom prst="rect">
            <a:avLst/>
          </a:prstGeom>
          <a:noFill/>
        </p:spPr>
        <p:txBody>
          <a:bodyPr wrap="square" rtlCol="0">
            <a:spAutoFit/>
          </a:bodyPr>
          <a:lstStyle/>
          <a:p>
            <a:r>
              <a:rPr lang="en-GB" sz="1600" b="1" dirty="0">
                <a:solidFill>
                  <a:srgbClr val="01273A"/>
                </a:solidFill>
                <a:latin typeface="Arial" panose="020B0604020202020204" pitchFamily="34" charset="0"/>
                <a:cs typeface="Arial" panose="020B0604020202020204" pitchFamily="34" charset="0"/>
              </a:rPr>
              <a:t>Agenda: </a:t>
            </a:r>
          </a:p>
        </p:txBody>
      </p:sp>
      <p:sp>
        <p:nvSpPr>
          <p:cNvPr id="20" name="TextBox 19">
            <a:extLst>
              <a:ext uri="{FF2B5EF4-FFF2-40B4-BE49-F238E27FC236}">
                <a16:creationId xmlns:a16="http://schemas.microsoft.com/office/drawing/2014/main" id="{24D282F7-E002-02B1-0C5E-F97A464A83C0}"/>
              </a:ext>
            </a:extLst>
          </p:cNvPr>
          <p:cNvSpPr txBox="1"/>
          <p:nvPr/>
        </p:nvSpPr>
        <p:spPr>
          <a:xfrm>
            <a:off x="6400799" y="2795048"/>
            <a:ext cx="5022013" cy="544830"/>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Understand how today’s digital and global economy can change leadership and management practices</a:t>
            </a:r>
          </a:p>
        </p:txBody>
      </p:sp>
      <p:sp>
        <p:nvSpPr>
          <p:cNvPr id="21" name="TextBox 20">
            <a:extLst>
              <a:ext uri="{FF2B5EF4-FFF2-40B4-BE49-F238E27FC236}">
                <a16:creationId xmlns:a16="http://schemas.microsoft.com/office/drawing/2014/main" id="{5760AF49-3C29-EB14-2BBB-3D9F06DB53D7}"/>
              </a:ext>
            </a:extLst>
          </p:cNvPr>
          <p:cNvSpPr txBox="1"/>
          <p:nvPr/>
        </p:nvSpPr>
        <p:spPr>
          <a:xfrm>
            <a:off x="6400799" y="3596740"/>
            <a:ext cx="5022013" cy="544830"/>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Learn how to manage performance and lead a high performing team</a:t>
            </a:r>
          </a:p>
        </p:txBody>
      </p:sp>
      <p:sp>
        <p:nvSpPr>
          <p:cNvPr id="22" name="TextBox 21">
            <a:extLst>
              <a:ext uri="{FF2B5EF4-FFF2-40B4-BE49-F238E27FC236}">
                <a16:creationId xmlns:a16="http://schemas.microsoft.com/office/drawing/2014/main" id="{AB9B0009-BB85-F9CE-79A4-B04F59781BC2}"/>
              </a:ext>
            </a:extLst>
          </p:cNvPr>
          <p:cNvSpPr txBox="1"/>
          <p:nvPr/>
        </p:nvSpPr>
        <p:spPr>
          <a:xfrm>
            <a:off x="6400799" y="4398432"/>
            <a:ext cx="5022013" cy="323493"/>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Drive a good work culture and encourage diversity</a:t>
            </a:r>
          </a:p>
        </p:txBody>
      </p:sp>
      <p:sp>
        <p:nvSpPr>
          <p:cNvPr id="23" name="TextBox 22">
            <a:extLst>
              <a:ext uri="{FF2B5EF4-FFF2-40B4-BE49-F238E27FC236}">
                <a16:creationId xmlns:a16="http://schemas.microsoft.com/office/drawing/2014/main" id="{ACDC1477-5C4F-854E-F924-4DBDD1EDF0F2}"/>
              </a:ext>
            </a:extLst>
          </p:cNvPr>
          <p:cNvSpPr txBox="1"/>
          <p:nvPr/>
        </p:nvSpPr>
        <p:spPr>
          <a:xfrm>
            <a:off x="6400799" y="4978787"/>
            <a:ext cx="5022013" cy="323493"/>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Use key coaching and mentoring skills to drive result</a:t>
            </a:r>
          </a:p>
        </p:txBody>
      </p:sp>
    </p:spTree>
    <p:extLst>
      <p:ext uri="{BB962C8B-B14F-4D97-AF65-F5344CB8AC3E}">
        <p14:creationId xmlns:p14="http://schemas.microsoft.com/office/powerpoint/2010/main" val="3449113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D0274-76EC-0821-76E6-3546BAF3FF2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8211D34-9DBE-DDDE-FFA5-1743B57F3764}"/>
              </a:ext>
            </a:extLst>
          </p:cNvPr>
          <p:cNvSpPr txBox="1"/>
          <p:nvPr/>
        </p:nvSpPr>
        <p:spPr>
          <a:xfrm>
            <a:off x="445390" y="2795048"/>
            <a:ext cx="5650610" cy="3693319"/>
          </a:xfrm>
          <a:prstGeom prst="rect">
            <a:avLst/>
          </a:prstGeom>
          <a:noFill/>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Kate is a motivational leader and coach with over 33 years’ experience in facilitating organisational design, development and transition for a broad range of companies, sectors and individuals. She holds a wealth of board experience and is especially adept at venturing constructive challenge and building strong relationships between the executives and non-executives of a board.</a:t>
            </a:r>
          </a:p>
          <a:p>
            <a:endParaRPr lang="en-GB" sz="1300" dirty="0">
              <a:solidFill>
                <a:srgbClr val="01273A"/>
              </a:solidFill>
              <a:latin typeface="Arial" panose="020B0604020202020204" pitchFamily="34" charset="0"/>
              <a:cs typeface="Arial" panose="020B0604020202020204" pitchFamily="34" charset="0"/>
            </a:endParaRPr>
          </a:p>
          <a:p>
            <a:r>
              <a:rPr lang="en-GB" sz="1300" dirty="0">
                <a:solidFill>
                  <a:srgbClr val="01273A"/>
                </a:solidFill>
                <a:latin typeface="Arial" panose="020B0604020202020204" pitchFamily="34" charset="0"/>
                <a:cs typeface="Arial" panose="020B0604020202020204" pitchFamily="34" charset="0"/>
              </a:rPr>
              <a:t>Kate is focused on helping companies understand that people are their greatest asset and in cultivating the environment and culture that enables leaders to raise their performance and deliver sustainable change.</a:t>
            </a:r>
          </a:p>
          <a:p>
            <a:endParaRPr lang="en-GB" sz="1300" dirty="0">
              <a:solidFill>
                <a:srgbClr val="01273A"/>
              </a:solidFill>
              <a:latin typeface="Arial" panose="020B0604020202020204" pitchFamily="34" charset="0"/>
              <a:cs typeface="Arial" panose="020B0604020202020204" pitchFamily="34" charset="0"/>
            </a:endParaRPr>
          </a:p>
          <a:p>
            <a:r>
              <a:rPr lang="en-GB" sz="1300" dirty="0">
                <a:solidFill>
                  <a:srgbClr val="01273A"/>
                </a:solidFill>
                <a:latin typeface="Arial" panose="020B0604020202020204" pitchFamily="34" charset="0"/>
                <a:cs typeface="Arial" panose="020B0604020202020204" pitchFamily="34" charset="0"/>
              </a:rPr>
              <a:t>Kate has a successful track record of working with a variety of stakeholders, to identify solutions to problems and implement strategies and operational plans - focused on the environment and culture that enables them to raise their performance and deliver sustainable change. She has a proven track record across a broad range of sectors and disciplines, developing strategic roadmaps for outstanding organisations including the University of York, Huntsman, ICI and British Rowing.</a:t>
            </a:r>
          </a:p>
        </p:txBody>
      </p:sp>
      <p:sp>
        <p:nvSpPr>
          <p:cNvPr id="3" name="Rectangle 2">
            <a:extLst>
              <a:ext uri="{FF2B5EF4-FFF2-40B4-BE49-F238E27FC236}">
                <a16:creationId xmlns:a16="http://schemas.microsoft.com/office/drawing/2014/main" id="{569AFF90-4C71-F2D8-8F77-31BBECA14622}"/>
              </a:ext>
            </a:extLst>
          </p:cNvPr>
          <p:cNvSpPr/>
          <p:nvPr/>
        </p:nvSpPr>
        <p:spPr>
          <a:xfrm>
            <a:off x="-14604" y="-8690"/>
            <a:ext cx="12206604" cy="811344"/>
          </a:xfrm>
          <a:prstGeom prst="rect">
            <a:avLst/>
          </a:prstGeom>
          <a:solidFill>
            <a:srgbClr val="0127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i="1" dirty="0">
                <a:solidFill>
                  <a:schemeClr val="bg1"/>
                </a:solidFill>
                <a:latin typeface="Arial" panose="020B0604020202020204" pitchFamily="34" charset="0"/>
                <a:cs typeface="Arial" panose="020B0604020202020204" pitchFamily="34" charset="0"/>
              </a:rPr>
              <a:t>     TUCO Chair’s Scholarship Director Development Programme</a:t>
            </a:r>
            <a:endParaRPr lang="en-US" sz="1600" i="1" dirty="0">
              <a:solidFill>
                <a:schemeClr val="bg1"/>
              </a:solidFill>
              <a:latin typeface="Arial" panose="020B0604020202020204" pitchFamily="34" charset="0"/>
              <a:cs typeface="Arial" panose="020B0604020202020204" pitchFamily="34" charset="0"/>
            </a:endParaRPr>
          </a:p>
        </p:txBody>
      </p:sp>
      <p:pic>
        <p:nvPicPr>
          <p:cNvPr id="4" name="Picture 3" descr="A black and white logo&#10;&#10;AI-generated content may be incorrect.">
            <a:extLst>
              <a:ext uri="{FF2B5EF4-FFF2-40B4-BE49-F238E27FC236}">
                <a16:creationId xmlns:a16="http://schemas.microsoft.com/office/drawing/2014/main" id="{ECB48FEC-D0FD-B510-3CBA-61914A5F42B2}"/>
              </a:ext>
            </a:extLst>
          </p:cNvPr>
          <p:cNvPicPr>
            <a:picLocks noChangeAspect="1"/>
          </p:cNvPicPr>
          <p:nvPr/>
        </p:nvPicPr>
        <p:blipFill>
          <a:blip r:embed="rId3"/>
          <a:stretch>
            <a:fillRect/>
          </a:stretch>
        </p:blipFill>
        <p:spPr>
          <a:xfrm>
            <a:off x="10722302" y="117995"/>
            <a:ext cx="1254108" cy="557973"/>
          </a:xfrm>
          <a:prstGeom prst="rect">
            <a:avLst/>
          </a:prstGeom>
        </p:spPr>
      </p:pic>
      <p:sp>
        <p:nvSpPr>
          <p:cNvPr id="5" name="TextBox 4">
            <a:extLst>
              <a:ext uri="{FF2B5EF4-FFF2-40B4-BE49-F238E27FC236}">
                <a16:creationId xmlns:a16="http://schemas.microsoft.com/office/drawing/2014/main" id="{3CD1AE3F-3A62-87DF-C6BF-6B750702E22F}"/>
              </a:ext>
            </a:extLst>
          </p:cNvPr>
          <p:cNvSpPr txBox="1"/>
          <p:nvPr/>
        </p:nvSpPr>
        <p:spPr>
          <a:xfrm>
            <a:off x="-14604" y="802653"/>
            <a:ext cx="2423934" cy="374571"/>
          </a:xfrm>
          <a:prstGeom prst="roundRect">
            <a:avLst/>
          </a:prstGeom>
          <a:solidFill>
            <a:schemeClr val="bg1">
              <a:lumMod val="65000"/>
            </a:schemeClr>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One </a:t>
            </a:r>
            <a:r>
              <a:rPr lang="en-GB" sz="1600" dirty="0">
                <a:solidFill>
                  <a:srgbClr val="01273A"/>
                </a:solidFill>
                <a:latin typeface="Arial" panose="020B0604020202020204" pitchFamily="34" charset="0"/>
                <a:cs typeface="Arial" panose="020B0604020202020204" pitchFamily="34" charset="0"/>
              </a:rPr>
              <a:t>Leadership</a:t>
            </a:r>
          </a:p>
        </p:txBody>
      </p:sp>
      <p:sp>
        <p:nvSpPr>
          <p:cNvPr id="6" name="TextBox 5">
            <a:extLst>
              <a:ext uri="{FF2B5EF4-FFF2-40B4-BE49-F238E27FC236}">
                <a16:creationId xmlns:a16="http://schemas.microsoft.com/office/drawing/2014/main" id="{2591270F-EF93-0985-7883-3D3B86222E09}"/>
              </a:ext>
            </a:extLst>
          </p:cNvPr>
          <p:cNvSpPr txBox="1"/>
          <p:nvPr/>
        </p:nvSpPr>
        <p:spPr>
          <a:xfrm>
            <a:off x="2438308" y="802653"/>
            <a:ext cx="2423934" cy="374571"/>
          </a:xfrm>
          <a:prstGeom prst="roundRect">
            <a:avLst/>
          </a:prstGeom>
          <a:solidFill>
            <a:schemeClr val="bg1"/>
          </a:solidFill>
          <a:ln>
            <a:noFill/>
          </a:ln>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Two </a:t>
            </a:r>
            <a:r>
              <a:rPr lang="en-GB" sz="1600" dirty="0">
                <a:solidFill>
                  <a:srgbClr val="01273A"/>
                </a:solidFill>
                <a:latin typeface="Arial" panose="020B0604020202020204" pitchFamily="34" charset="0"/>
                <a:cs typeface="Arial" panose="020B0604020202020204" pitchFamily="34" charset="0"/>
              </a:rPr>
              <a:t>Governance</a:t>
            </a:r>
          </a:p>
        </p:txBody>
      </p:sp>
      <p:sp>
        <p:nvSpPr>
          <p:cNvPr id="7" name="TextBox 6">
            <a:extLst>
              <a:ext uri="{FF2B5EF4-FFF2-40B4-BE49-F238E27FC236}">
                <a16:creationId xmlns:a16="http://schemas.microsoft.com/office/drawing/2014/main" id="{4FC0100D-AF62-7D03-AAA0-AEC8714E050B}"/>
              </a:ext>
            </a:extLst>
          </p:cNvPr>
          <p:cNvSpPr txBox="1"/>
          <p:nvPr/>
        </p:nvSpPr>
        <p:spPr>
          <a:xfrm>
            <a:off x="4891220" y="802653"/>
            <a:ext cx="2423934" cy="374571"/>
          </a:xfrm>
          <a:prstGeom prst="roundRect">
            <a:avLst/>
          </a:prstGeom>
          <a:solidFill>
            <a:schemeClr val="bg1">
              <a:lumMod val="65000"/>
            </a:schemeClr>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Three </a:t>
            </a:r>
            <a:r>
              <a:rPr lang="en-GB" sz="1600" dirty="0">
                <a:solidFill>
                  <a:srgbClr val="01273A"/>
                </a:solidFill>
                <a:latin typeface="Arial" panose="020B0604020202020204" pitchFamily="34" charset="0"/>
                <a:cs typeface="Arial" panose="020B0604020202020204" pitchFamily="34" charset="0"/>
              </a:rPr>
              <a:t>Marketing</a:t>
            </a:r>
          </a:p>
        </p:txBody>
      </p:sp>
      <p:sp>
        <p:nvSpPr>
          <p:cNvPr id="8" name="TextBox 7">
            <a:extLst>
              <a:ext uri="{FF2B5EF4-FFF2-40B4-BE49-F238E27FC236}">
                <a16:creationId xmlns:a16="http://schemas.microsoft.com/office/drawing/2014/main" id="{1A597D01-47C9-5D77-29AF-4078C7827B3A}"/>
              </a:ext>
            </a:extLst>
          </p:cNvPr>
          <p:cNvSpPr txBox="1"/>
          <p:nvPr/>
        </p:nvSpPr>
        <p:spPr>
          <a:xfrm>
            <a:off x="7329643" y="802653"/>
            <a:ext cx="2423934" cy="374571"/>
          </a:xfrm>
          <a:prstGeom prst="roundRect">
            <a:avLst/>
          </a:prstGeom>
          <a:solidFill>
            <a:schemeClr val="bg1">
              <a:lumMod val="65000"/>
            </a:schemeClr>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Four </a:t>
            </a:r>
            <a:r>
              <a:rPr lang="en-GB" sz="1600" dirty="0">
                <a:solidFill>
                  <a:srgbClr val="01273A"/>
                </a:solidFill>
                <a:latin typeface="Arial" panose="020B0604020202020204" pitchFamily="34" charset="0"/>
                <a:cs typeface="Arial" panose="020B0604020202020204" pitchFamily="34" charset="0"/>
              </a:rPr>
              <a:t>Finance</a:t>
            </a:r>
          </a:p>
        </p:txBody>
      </p:sp>
      <p:sp>
        <p:nvSpPr>
          <p:cNvPr id="9" name="TextBox 8">
            <a:extLst>
              <a:ext uri="{FF2B5EF4-FFF2-40B4-BE49-F238E27FC236}">
                <a16:creationId xmlns:a16="http://schemas.microsoft.com/office/drawing/2014/main" id="{E37731B4-A925-FAD7-0006-827D717C5CAB}"/>
              </a:ext>
            </a:extLst>
          </p:cNvPr>
          <p:cNvSpPr txBox="1"/>
          <p:nvPr/>
        </p:nvSpPr>
        <p:spPr>
          <a:xfrm>
            <a:off x="9768066" y="802653"/>
            <a:ext cx="2423934" cy="374571"/>
          </a:xfrm>
          <a:prstGeom prst="roundRect">
            <a:avLst/>
          </a:prstGeom>
          <a:solidFill>
            <a:schemeClr val="bg1">
              <a:lumMod val="65000"/>
            </a:schemeClr>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Five </a:t>
            </a:r>
            <a:r>
              <a:rPr lang="en-GB" sz="1600" dirty="0">
                <a:solidFill>
                  <a:srgbClr val="01273A"/>
                </a:solidFill>
                <a:latin typeface="Arial" panose="020B0604020202020204" pitchFamily="34" charset="0"/>
                <a:cs typeface="Arial" panose="020B0604020202020204" pitchFamily="34" charset="0"/>
              </a:rPr>
              <a:t>Strategy</a:t>
            </a:r>
          </a:p>
        </p:txBody>
      </p:sp>
      <p:sp>
        <p:nvSpPr>
          <p:cNvPr id="18" name="TextBox 17">
            <a:extLst>
              <a:ext uri="{FF2B5EF4-FFF2-40B4-BE49-F238E27FC236}">
                <a16:creationId xmlns:a16="http://schemas.microsoft.com/office/drawing/2014/main" id="{86E889E3-4A64-64A0-7932-B7CCC769A3E6}"/>
              </a:ext>
            </a:extLst>
          </p:cNvPr>
          <p:cNvSpPr txBox="1"/>
          <p:nvPr/>
        </p:nvSpPr>
        <p:spPr>
          <a:xfrm>
            <a:off x="1520856" y="1719582"/>
            <a:ext cx="2423934" cy="646986"/>
          </a:xfrm>
          <a:prstGeom prst="roundRect">
            <a:avLst/>
          </a:prstGeom>
          <a:noFill/>
          <a:ln>
            <a:noFill/>
          </a:ln>
          <a:effectLst>
            <a:outerShdw blurRad="63500" sx="102000" sy="102000" algn="ctr" rotWithShape="0">
              <a:prstClr val="black">
                <a:alpha val="40000"/>
              </a:prstClr>
            </a:outerShdw>
          </a:effectLst>
        </p:spPr>
        <p:txBody>
          <a:bodyPr wrap="square" rtlCol="0">
            <a:spAutoFit/>
          </a:bodyPr>
          <a:lstStyle/>
          <a:p>
            <a:r>
              <a:rPr lang="en-GB" sz="1600" b="1" dirty="0">
                <a:solidFill>
                  <a:srgbClr val="01273A"/>
                </a:solidFill>
                <a:latin typeface="Arial" panose="020B0604020202020204" pitchFamily="34" charset="0"/>
                <a:cs typeface="Arial" panose="020B0604020202020204" pitchFamily="34" charset="0"/>
              </a:rPr>
              <a:t>Meet the tutor: </a:t>
            </a:r>
          </a:p>
          <a:p>
            <a:r>
              <a:rPr lang="en-GB" sz="1600" dirty="0">
                <a:solidFill>
                  <a:srgbClr val="01273A"/>
                </a:solidFill>
                <a:latin typeface="Arial" panose="020B0604020202020204" pitchFamily="34" charset="0"/>
                <a:cs typeface="Arial" panose="020B0604020202020204" pitchFamily="34" charset="0"/>
              </a:rPr>
              <a:t>Kate O’Sullivan</a:t>
            </a:r>
          </a:p>
        </p:txBody>
      </p:sp>
      <p:sp>
        <p:nvSpPr>
          <p:cNvPr id="19" name="TextBox 18">
            <a:extLst>
              <a:ext uri="{FF2B5EF4-FFF2-40B4-BE49-F238E27FC236}">
                <a16:creationId xmlns:a16="http://schemas.microsoft.com/office/drawing/2014/main" id="{EEC4BBF3-F59C-2965-C9B9-CAABA260CA06}"/>
              </a:ext>
            </a:extLst>
          </p:cNvPr>
          <p:cNvSpPr txBox="1"/>
          <p:nvPr/>
        </p:nvSpPr>
        <p:spPr>
          <a:xfrm>
            <a:off x="6400799" y="1835430"/>
            <a:ext cx="5575611" cy="338554"/>
          </a:xfrm>
          <a:prstGeom prst="rect">
            <a:avLst/>
          </a:prstGeom>
          <a:noFill/>
        </p:spPr>
        <p:txBody>
          <a:bodyPr wrap="square" rtlCol="0">
            <a:spAutoFit/>
          </a:bodyPr>
          <a:lstStyle/>
          <a:p>
            <a:r>
              <a:rPr lang="en-GB" sz="1600" b="1" dirty="0">
                <a:solidFill>
                  <a:srgbClr val="01273A"/>
                </a:solidFill>
                <a:latin typeface="Arial" panose="020B0604020202020204" pitchFamily="34" charset="0"/>
                <a:cs typeface="Arial" panose="020B0604020202020204" pitchFamily="34" charset="0"/>
              </a:rPr>
              <a:t>Agenda: </a:t>
            </a:r>
          </a:p>
        </p:txBody>
      </p:sp>
      <p:sp>
        <p:nvSpPr>
          <p:cNvPr id="20" name="TextBox 19">
            <a:extLst>
              <a:ext uri="{FF2B5EF4-FFF2-40B4-BE49-F238E27FC236}">
                <a16:creationId xmlns:a16="http://schemas.microsoft.com/office/drawing/2014/main" id="{1F09AE8F-6BDF-39A2-82BE-3E2CAA5BFF6E}"/>
              </a:ext>
            </a:extLst>
          </p:cNvPr>
          <p:cNvSpPr txBox="1"/>
          <p:nvPr/>
        </p:nvSpPr>
        <p:spPr>
          <a:xfrm>
            <a:off x="6400799" y="2795048"/>
            <a:ext cx="5022013" cy="544830"/>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Review the corporate governance code and what does it mean to you</a:t>
            </a:r>
          </a:p>
        </p:txBody>
      </p:sp>
      <p:sp>
        <p:nvSpPr>
          <p:cNvPr id="21" name="TextBox 20">
            <a:extLst>
              <a:ext uri="{FF2B5EF4-FFF2-40B4-BE49-F238E27FC236}">
                <a16:creationId xmlns:a16="http://schemas.microsoft.com/office/drawing/2014/main" id="{1D6E0CFA-2139-DE0C-6E27-8793DC7098D3}"/>
              </a:ext>
            </a:extLst>
          </p:cNvPr>
          <p:cNvSpPr txBox="1"/>
          <p:nvPr/>
        </p:nvSpPr>
        <p:spPr>
          <a:xfrm>
            <a:off x="6400799" y="3518123"/>
            <a:ext cx="5022013" cy="544830"/>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Understand the legal responsibilities as a director according to the law</a:t>
            </a:r>
          </a:p>
        </p:txBody>
      </p:sp>
      <p:sp>
        <p:nvSpPr>
          <p:cNvPr id="22" name="TextBox 21">
            <a:extLst>
              <a:ext uri="{FF2B5EF4-FFF2-40B4-BE49-F238E27FC236}">
                <a16:creationId xmlns:a16="http://schemas.microsoft.com/office/drawing/2014/main" id="{37D24CE2-A99B-2059-461B-27B3EB0FB600}"/>
              </a:ext>
            </a:extLst>
          </p:cNvPr>
          <p:cNvSpPr txBox="1"/>
          <p:nvPr/>
        </p:nvSpPr>
        <p:spPr>
          <a:xfrm>
            <a:off x="6400799" y="4241198"/>
            <a:ext cx="5022013" cy="323493"/>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Manage risk in your business</a:t>
            </a:r>
          </a:p>
        </p:txBody>
      </p:sp>
      <p:sp>
        <p:nvSpPr>
          <p:cNvPr id="23" name="TextBox 22">
            <a:extLst>
              <a:ext uri="{FF2B5EF4-FFF2-40B4-BE49-F238E27FC236}">
                <a16:creationId xmlns:a16="http://schemas.microsoft.com/office/drawing/2014/main" id="{37FCEF25-33D3-71E8-56D8-198900D9FC47}"/>
              </a:ext>
            </a:extLst>
          </p:cNvPr>
          <p:cNvSpPr txBox="1"/>
          <p:nvPr/>
        </p:nvSpPr>
        <p:spPr>
          <a:xfrm>
            <a:off x="6400799" y="4742936"/>
            <a:ext cx="5022013" cy="544830"/>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Know the different legal requirements for different types of organisations</a:t>
            </a:r>
          </a:p>
        </p:txBody>
      </p:sp>
      <p:sp>
        <p:nvSpPr>
          <p:cNvPr id="24" name="Oval 23">
            <a:extLst>
              <a:ext uri="{FF2B5EF4-FFF2-40B4-BE49-F238E27FC236}">
                <a16:creationId xmlns:a16="http://schemas.microsoft.com/office/drawing/2014/main" id="{289744DF-FED2-07BE-27DA-711FEE22F73F}"/>
              </a:ext>
            </a:extLst>
          </p:cNvPr>
          <p:cNvSpPr/>
          <p:nvPr/>
        </p:nvSpPr>
        <p:spPr>
          <a:xfrm>
            <a:off x="445390" y="1511865"/>
            <a:ext cx="1075466" cy="1075466"/>
          </a:xfrm>
          <a:prstGeom prst="ellipse">
            <a:avLst/>
          </a:prstGeom>
          <a:blipFill dpi="0" rotWithShape="1">
            <a:blip r:embed="rId4">
              <a:extLst>
                <a:ext uri="{28A0092B-C50C-407E-A947-70E740481C1C}">
                  <a14:useLocalDpi xmlns:a14="http://schemas.microsoft.com/office/drawing/2010/main" val="0"/>
                </a:ext>
              </a:extLst>
            </a:blip>
            <a:srcRect/>
            <a:stretch>
              <a:fillRect l="-10554" t="-10554" r="-10554" b="-10554"/>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3938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F1194-3C1B-3159-71C2-768E03FFB5B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8531BFC-D88D-CB19-9F33-E3D89BF02B45}"/>
              </a:ext>
            </a:extLst>
          </p:cNvPr>
          <p:cNvSpPr txBox="1"/>
          <p:nvPr/>
        </p:nvSpPr>
        <p:spPr>
          <a:xfrm>
            <a:off x="445390" y="2795048"/>
            <a:ext cx="5650610" cy="3093154"/>
          </a:xfrm>
          <a:prstGeom prst="rect">
            <a:avLst/>
          </a:prstGeom>
          <a:noFill/>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Martin has worked in the marketing industry for 31 years. For the first part of his career, he worked client-side for various major motor manufacturers and for the last 20 years has worked agency-side for a broad range of large and small clients.</a:t>
            </a:r>
          </a:p>
          <a:p>
            <a:endParaRPr lang="en-GB" sz="1300" dirty="0">
              <a:solidFill>
                <a:srgbClr val="01273A"/>
              </a:solidFill>
              <a:latin typeface="Arial" panose="020B0604020202020204" pitchFamily="34" charset="0"/>
              <a:cs typeface="Arial" panose="020B0604020202020204" pitchFamily="34" charset="0"/>
            </a:endParaRPr>
          </a:p>
          <a:p>
            <a:r>
              <a:rPr lang="en-GB" sz="1300" dirty="0">
                <a:solidFill>
                  <a:srgbClr val="01273A"/>
                </a:solidFill>
                <a:latin typeface="Arial" panose="020B0604020202020204" pitchFamily="34" charset="0"/>
                <a:cs typeface="Arial" panose="020B0604020202020204" pitchFamily="34" charset="0"/>
              </a:rPr>
              <a:t>As both Marketing Director and Managing Director, he has worked with clients at every level to implement marketing strategies and develop tactical campaigns across companies as diverse as Lloyds TSB, Mercedes, Scania and Harper Collins. Over the last 8 years, he has worked with companies throughout a wide range of industry sectors, from start-up entrepreneurs to larger, well-established brands.</a:t>
            </a:r>
          </a:p>
          <a:p>
            <a:endParaRPr lang="en-GB" sz="1300" dirty="0">
              <a:solidFill>
                <a:srgbClr val="01273A"/>
              </a:solidFill>
              <a:latin typeface="Arial" panose="020B0604020202020204" pitchFamily="34" charset="0"/>
              <a:cs typeface="Arial" panose="020B0604020202020204" pitchFamily="34" charset="0"/>
            </a:endParaRPr>
          </a:p>
          <a:p>
            <a:r>
              <a:rPr lang="en-GB" sz="1300" dirty="0">
                <a:solidFill>
                  <a:srgbClr val="01273A"/>
                </a:solidFill>
                <a:latin typeface="Arial" panose="020B0604020202020204" pitchFamily="34" charset="0"/>
                <a:cs typeface="Arial" panose="020B0604020202020204" pitchFamily="34" charset="0"/>
              </a:rPr>
              <a:t>He delivers training, coaching, and consultancy on every element of marketing, and has trained hundreds of companies in how to develop their marketing: what to do, what not to do, and how it all fits together.</a:t>
            </a:r>
          </a:p>
        </p:txBody>
      </p:sp>
      <p:sp>
        <p:nvSpPr>
          <p:cNvPr id="3" name="Rectangle 2">
            <a:extLst>
              <a:ext uri="{FF2B5EF4-FFF2-40B4-BE49-F238E27FC236}">
                <a16:creationId xmlns:a16="http://schemas.microsoft.com/office/drawing/2014/main" id="{96C95CA7-FDD4-0844-0A34-99BEFE7A7039}"/>
              </a:ext>
            </a:extLst>
          </p:cNvPr>
          <p:cNvSpPr/>
          <p:nvPr/>
        </p:nvSpPr>
        <p:spPr>
          <a:xfrm>
            <a:off x="-14604" y="-8690"/>
            <a:ext cx="12206604" cy="811344"/>
          </a:xfrm>
          <a:prstGeom prst="rect">
            <a:avLst/>
          </a:prstGeom>
          <a:solidFill>
            <a:srgbClr val="0127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400" i="1" dirty="0">
                <a:solidFill>
                  <a:schemeClr val="bg1"/>
                </a:solidFill>
                <a:latin typeface="Arial" panose="020B0604020202020204" pitchFamily="34" charset="0"/>
                <a:cs typeface="Arial" panose="020B0604020202020204" pitchFamily="34" charset="0"/>
              </a:rPr>
              <a:t>     TUCO Chair’s Scholarship Director Development Programme</a:t>
            </a:r>
            <a:endParaRPr lang="en-US" sz="1600" i="1" dirty="0">
              <a:solidFill>
                <a:schemeClr val="bg1"/>
              </a:solidFill>
              <a:latin typeface="Arial" panose="020B0604020202020204" pitchFamily="34" charset="0"/>
              <a:cs typeface="Arial" panose="020B0604020202020204" pitchFamily="34" charset="0"/>
            </a:endParaRPr>
          </a:p>
        </p:txBody>
      </p:sp>
      <p:pic>
        <p:nvPicPr>
          <p:cNvPr id="4" name="Picture 3" descr="A black and white logo&#10;&#10;AI-generated content may be incorrect.">
            <a:extLst>
              <a:ext uri="{FF2B5EF4-FFF2-40B4-BE49-F238E27FC236}">
                <a16:creationId xmlns:a16="http://schemas.microsoft.com/office/drawing/2014/main" id="{E530914A-CBE7-22AC-5DA9-3C29E54BCEC8}"/>
              </a:ext>
            </a:extLst>
          </p:cNvPr>
          <p:cNvPicPr>
            <a:picLocks noChangeAspect="1"/>
          </p:cNvPicPr>
          <p:nvPr/>
        </p:nvPicPr>
        <p:blipFill>
          <a:blip r:embed="rId3"/>
          <a:stretch>
            <a:fillRect/>
          </a:stretch>
        </p:blipFill>
        <p:spPr>
          <a:xfrm>
            <a:off x="10722302" y="117995"/>
            <a:ext cx="1254108" cy="557973"/>
          </a:xfrm>
          <a:prstGeom prst="rect">
            <a:avLst/>
          </a:prstGeom>
        </p:spPr>
      </p:pic>
      <p:sp>
        <p:nvSpPr>
          <p:cNvPr id="5" name="TextBox 4">
            <a:extLst>
              <a:ext uri="{FF2B5EF4-FFF2-40B4-BE49-F238E27FC236}">
                <a16:creationId xmlns:a16="http://schemas.microsoft.com/office/drawing/2014/main" id="{0C20950E-5DEF-713D-D3EB-55B135D899A1}"/>
              </a:ext>
            </a:extLst>
          </p:cNvPr>
          <p:cNvSpPr txBox="1"/>
          <p:nvPr/>
        </p:nvSpPr>
        <p:spPr>
          <a:xfrm>
            <a:off x="-14604" y="802653"/>
            <a:ext cx="2423934" cy="374571"/>
          </a:xfrm>
          <a:prstGeom prst="roundRect">
            <a:avLst/>
          </a:prstGeom>
          <a:solidFill>
            <a:schemeClr val="bg1">
              <a:lumMod val="65000"/>
            </a:schemeClr>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One </a:t>
            </a:r>
            <a:r>
              <a:rPr lang="en-GB" sz="1600" dirty="0">
                <a:solidFill>
                  <a:srgbClr val="01273A"/>
                </a:solidFill>
                <a:latin typeface="Arial" panose="020B0604020202020204" pitchFamily="34" charset="0"/>
                <a:cs typeface="Arial" panose="020B0604020202020204" pitchFamily="34" charset="0"/>
              </a:rPr>
              <a:t>Leadership</a:t>
            </a:r>
          </a:p>
        </p:txBody>
      </p:sp>
      <p:sp>
        <p:nvSpPr>
          <p:cNvPr id="6" name="TextBox 5">
            <a:extLst>
              <a:ext uri="{FF2B5EF4-FFF2-40B4-BE49-F238E27FC236}">
                <a16:creationId xmlns:a16="http://schemas.microsoft.com/office/drawing/2014/main" id="{CD0D4232-EA9F-AA19-7805-B7C69874317D}"/>
              </a:ext>
            </a:extLst>
          </p:cNvPr>
          <p:cNvSpPr txBox="1"/>
          <p:nvPr/>
        </p:nvSpPr>
        <p:spPr>
          <a:xfrm>
            <a:off x="2438308" y="802653"/>
            <a:ext cx="2423934" cy="374571"/>
          </a:xfrm>
          <a:prstGeom prst="roundRect">
            <a:avLst/>
          </a:prstGeom>
          <a:solidFill>
            <a:schemeClr val="bg1">
              <a:lumMod val="65000"/>
            </a:schemeClr>
          </a:solidFill>
          <a:ln>
            <a:noFill/>
          </a:ln>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Two </a:t>
            </a:r>
            <a:r>
              <a:rPr lang="en-GB" sz="1600" dirty="0">
                <a:solidFill>
                  <a:srgbClr val="01273A"/>
                </a:solidFill>
                <a:latin typeface="Arial" panose="020B0604020202020204" pitchFamily="34" charset="0"/>
                <a:cs typeface="Arial" panose="020B0604020202020204" pitchFamily="34" charset="0"/>
              </a:rPr>
              <a:t>Governance</a:t>
            </a:r>
          </a:p>
        </p:txBody>
      </p:sp>
      <p:sp>
        <p:nvSpPr>
          <p:cNvPr id="7" name="TextBox 6">
            <a:extLst>
              <a:ext uri="{FF2B5EF4-FFF2-40B4-BE49-F238E27FC236}">
                <a16:creationId xmlns:a16="http://schemas.microsoft.com/office/drawing/2014/main" id="{716CEF82-EEC9-8A08-9B57-D4088E3AF33F}"/>
              </a:ext>
            </a:extLst>
          </p:cNvPr>
          <p:cNvSpPr txBox="1"/>
          <p:nvPr/>
        </p:nvSpPr>
        <p:spPr>
          <a:xfrm>
            <a:off x="4891220" y="802653"/>
            <a:ext cx="2423934" cy="374571"/>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Three </a:t>
            </a:r>
            <a:r>
              <a:rPr lang="en-GB" sz="1600" dirty="0">
                <a:solidFill>
                  <a:srgbClr val="01273A"/>
                </a:solidFill>
                <a:latin typeface="Arial" panose="020B0604020202020204" pitchFamily="34" charset="0"/>
                <a:cs typeface="Arial" panose="020B0604020202020204" pitchFamily="34" charset="0"/>
              </a:rPr>
              <a:t>Marketing</a:t>
            </a:r>
          </a:p>
        </p:txBody>
      </p:sp>
      <p:sp>
        <p:nvSpPr>
          <p:cNvPr id="8" name="TextBox 7">
            <a:extLst>
              <a:ext uri="{FF2B5EF4-FFF2-40B4-BE49-F238E27FC236}">
                <a16:creationId xmlns:a16="http://schemas.microsoft.com/office/drawing/2014/main" id="{726DB2E5-DB47-F849-36AD-B644962BA56E}"/>
              </a:ext>
            </a:extLst>
          </p:cNvPr>
          <p:cNvSpPr txBox="1"/>
          <p:nvPr/>
        </p:nvSpPr>
        <p:spPr>
          <a:xfrm>
            <a:off x="7329643" y="802653"/>
            <a:ext cx="2423934" cy="374571"/>
          </a:xfrm>
          <a:prstGeom prst="roundRect">
            <a:avLst/>
          </a:prstGeom>
          <a:solidFill>
            <a:schemeClr val="bg1">
              <a:lumMod val="65000"/>
            </a:schemeClr>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Four </a:t>
            </a:r>
            <a:r>
              <a:rPr lang="en-GB" sz="1600" dirty="0">
                <a:solidFill>
                  <a:srgbClr val="01273A"/>
                </a:solidFill>
                <a:latin typeface="Arial" panose="020B0604020202020204" pitchFamily="34" charset="0"/>
                <a:cs typeface="Arial" panose="020B0604020202020204" pitchFamily="34" charset="0"/>
              </a:rPr>
              <a:t>Finance</a:t>
            </a:r>
          </a:p>
        </p:txBody>
      </p:sp>
      <p:sp>
        <p:nvSpPr>
          <p:cNvPr id="9" name="TextBox 8">
            <a:extLst>
              <a:ext uri="{FF2B5EF4-FFF2-40B4-BE49-F238E27FC236}">
                <a16:creationId xmlns:a16="http://schemas.microsoft.com/office/drawing/2014/main" id="{97701E89-AFB5-6A2C-C57B-7C686C83C67F}"/>
              </a:ext>
            </a:extLst>
          </p:cNvPr>
          <p:cNvSpPr txBox="1"/>
          <p:nvPr/>
        </p:nvSpPr>
        <p:spPr>
          <a:xfrm>
            <a:off x="9768066" y="802653"/>
            <a:ext cx="2423934" cy="374571"/>
          </a:xfrm>
          <a:prstGeom prst="roundRect">
            <a:avLst/>
          </a:prstGeom>
          <a:solidFill>
            <a:schemeClr val="bg1">
              <a:lumMod val="65000"/>
            </a:schemeClr>
          </a:solidFill>
          <a:effectLst>
            <a:outerShdw blurRad="63500" sx="102000" sy="102000" algn="ctr" rotWithShape="0">
              <a:prstClr val="black">
                <a:alpha val="40000"/>
              </a:prstClr>
            </a:outerShdw>
          </a:effectLst>
        </p:spPr>
        <p:txBody>
          <a:bodyPr wrap="square" rtlCol="0">
            <a:spAutoFit/>
          </a:bodyPr>
          <a:lstStyle/>
          <a:p>
            <a:pPr algn="ctr"/>
            <a:r>
              <a:rPr lang="en-GB" sz="1600" b="1" dirty="0">
                <a:solidFill>
                  <a:srgbClr val="01273A"/>
                </a:solidFill>
                <a:latin typeface="Arial" panose="020B0604020202020204" pitchFamily="34" charset="0"/>
                <a:cs typeface="Arial" panose="020B0604020202020204" pitchFamily="34" charset="0"/>
              </a:rPr>
              <a:t>Day Five </a:t>
            </a:r>
            <a:r>
              <a:rPr lang="en-GB" sz="1600" dirty="0">
                <a:solidFill>
                  <a:srgbClr val="01273A"/>
                </a:solidFill>
                <a:latin typeface="Arial" panose="020B0604020202020204" pitchFamily="34" charset="0"/>
                <a:cs typeface="Arial" panose="020B0604020202020204" pitchFamily="34" charset="0"/>
              </a:rPr>
              <a:t>Strategy</a:t>
            </a:r>
          </a:p>
        </p:txBody>
      </p:sp>
      <p:sp>
        <p:nvSpPr>
          <p:cNvPr id="18" name="TextBox 17">
            <a:extLst>
              <a:ext uri="{FF2B5EF4-FFF2-40B4-BE49-F238E27FC236}">
                <a16:creationId xmlns:a16="http://schemas.microsoft.com/office/drawing/2014/main" id="{6DB3DE00-4F06-FBF1-5138-AAB67DC413F1}"/>
              </a:ext>
            </a:extLst>
          </p:cNvPr>
          <p:cNvSpPr txBox="1"/>
          <p:nvPr/>
        </p:nvSpPr>
        <p:spPr>
          <a:xfrm>
            <a:off x="1520856" y="1719582"/>
            <a:ext cx="2423934" cy="646986"/>
          </a:xfrm>
          <a:prstGeom prst="roundRect">
            <a:avLst/>
          </a:prstGeom>
          <a:noFill/>
          <a:ln>
            <a:noFill/>
          </a:ln>
          <a:effectLst>
            <a:outerShdw blurRad="63500" sx="102000" sy="102000" algn="ctr" rotWithShape="0">
              <a:prstClr val="black">
                <a:alpha val="40000"/>
              </a:prstClr>
            </a:outerShdw>
          </a:effectLst>
        </p:spPr>
        <p:txBody>
          <a:bodyPr wrap="square" rtlCol="0">
            <a:spAutoFit/>
          </a:bodyPr>
          <a:lstStyle/>
          <a:p>
            <a:r>
              <a:rPr lang="en-GB" sz="1600" b="1" dirty="0">
                <a:solidFill>
                  <a:srgbClr val="01273A"/>
                </a:solidFill>
                <a:latin typeface="Arial" panose="020B0604020202020204" pitchFamily="34" charset="0"/>
                <a:cs typeface="Arial" panose="020B0604020202020204" pitchFamily="34" charset="0"/>
              </a:rPr>
              <a:t>Meet the tutor: </a:t>
            </a:r>
          </a:p>
          <a:p>
            <a:r>
              <a:rPr lang="en-GB" sz="1600" dirty="0">
                <a:solidFill>
                  <a:srgbClr val="01273A"/>
                </a:solidFill>
                <a:latin typeface="Arial" panose="020B0604020202020204" pitchFamily="34" charset="0"/>
                <a:cs typeface="Arial" panose="020B0604020202020204" pitchFamily="34" charset="0"/>
              </a:rPr>
              <a:t>Martin Corlett-Moss</a:t>
            </a:r>
          </a:p>
        </p:txBody>
      </p:sp>
      <p:sp>
        <p:nvSpPr>
          <p:cNvPr id="19" name="TextBox 18">
            <a:extLst>
              <a:ext uri="{FF2B5EF4-FFF2-40B4-BE49-F238E27FC236}">
                <a16:creationId xmlns:a16="http://schemas.microsoft.com/office/drawing/2014/main" id="{4B419973-D1A9-865C-855F-ABE8B18223D8}"/>
              </a:ext>
            </a:extLst>
          </p:cNvPr>
          <p:cNvSpPr txBox="1"/>
          <p:nvPr/>
        </p:nvSpPr>
        <p:spPr>
          <a:xfrm>
            <a:off x="6400799" y="1835430"/>
            <a:ext cx="5575611" cy="338554"/>
          </a:xfrm>
          <a:prstGeom prst="rect">
            <a:avLst/>
          </a:prstGeom>
          <a:noFill/>
        </p:spPr>
        <p:txBody>
          <a:bodyPr wrap="square" rtlCol="0">
            <a:spAutoFit/>
          </a:bodyPr>
          <a:lstStyle/>
          <a:p>
            <a:r>
              <a:rPr lang="en-GB" sz="1600" b="1" dirty="0">
                <a:solidFill>
                  <a:srgbClr val="01273A"/>
                </a:solidFill>
                <a:latin typeface="Arial" panose="020B0604020202020204" pitchFamily="34" charset="0"/>
                <a:cs typeface="Arial" panose="020B0604020202020204" pitchFamily="34" charset="0"/>
              </a:rPr>
              <a:t>Agenda: </a:t>
            </a:r>
          </a:p>
        </p:txBody>
      </p:sp>
      <p:sp>
        <p:nvSpPr>
          <p:cNvPr id="10" name="Oval 9">
            <a:extLst>
              <a:ext uri="{FF2B5EF4-FFF2-40B4-BE49-F238E27FC236}">
                <a16:creationId xmlns:a16="http://schemas.microsoft.com/office/drawing/2014/main" id="{6C3EA15B-119B-7002-E5B1-1954D80D4FB6}"/>
              </a:ext>
            </a:extLst>
          </p:cNvPr>
          <p:cNvSpPr/>
          <p:nvPr/>
        </p:nvSpPr>
        <p:spPr>
          <a:xfrm>
            <a:off x="445390" y="1511866"/>
            <a:ext cx="1075466" cy="1075466"/>
          </a:xfrm>
          <a:prstGeom prst="ellipse">
            <a:avLst/>
          </a:prstGeom>
          <a:blipFill dpi="0" rotWithShape="1">
            <a:blip r:embed="rId4">
              <a:extLst>
                <a:ext uri="{28A0092B-C50C-407E-A947-70E740481C1C}">
                  <a14:useLocalDpi xmlns:a14="http://schemas.microsoft.com/office/drawing/2010/main" val="0"/>
                </a:ext>
              </a:extLst>
            </a:blip>
            <a:srcRect/>
            <a:stretch>
              <a:fillRect l="3360" t="-25670" r="2388"/>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D4B24F3-3A61-B2A4-08D0-619159212EB8}"/>
              </a:ext>
            </a:extLst>
          </p:cNvPr>
          <p:cNvSpPr txBox="1"/>
          <p:nvPr/>
        </p:nvSpPr>
        <p:spPr>
          <a:xfrm>
            <a:off x="6400799" y="2795048"/>
            <a:ext cx="5022013" cy="323493"/>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Gain director-level knowledge of marketing</a:t>
            </a:r>
          </a:p>
        </p:txBody>
      </p:sp>
      <p:sp>
        <p:nvSpPr>
          <p:cNvPr id="12" name="TextBox 11">
            <a:extLst>
              <a:ext uri="{FF2B5EF4-FFF2-40B4-BE49-F238E27FC236}">
                <a16:creationId xmlns:a16="http://schemas.microsoft.com/office/drawing/2014/main" id="{09A530DB-9CFA-8812-4C09-4120C8E4AAAD}"/>
              </a:ext>
            </a:extLst>
          </p:cNvPr>
          <p:cNvSpPr txBox="1"/>
          <p:nvPr/>
        </p:nvSpPr>
        <p:spPr>
          <a:xfrm>
            <a:off x="6400799" y="3414639"/>
            <a:ext cx="5022013" cy="323493"/>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Learn the best practices and effective theories</a:t>
            </a:r>
          </a:p>
        </p:txBody>
      </p:sp>
      <p:sp>
        <p:nvSpPr>
          <p:cNvPr id="13" name="TextBox 12">
            <a:extLst>
              <a:ext uri="{FF2B5EF4-FFF2-40B4-BE49-F238E27FC236}">
                <a16:creationId xmlns:a16="http://schemas.microsoft.com/office/drawing/2014/main" id="{7D595225-19AD-393A-EB02-8BF5B99D386A}"/>
              </a:ext>
            </a:extLst>
          </p:cNvPr>
          <p:cNvSpPr txBox="1"/>
          <p:nvPr/>
        </p:nvSpPr>
        <p:spPr>
          <a:xfrm>
            <a:off x="6400799" y="4028664"/>
            <a:ext cx="5022013" cy="544830"/>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Topics will include brand development and stakeholder communications</a:t>
            </a:r>
          </a:p>
        </p:txBody>
      </p:sp>
      <p:sp>
        <p:nvSpPr>
          <p:cNvPr id="14" name="TextBox 13">
            <a:extLst>
              <a:ext uri="{FF2B5EF4-FFF2-40B4-BE49-F238E27FC236}">
                <a16:creationId xmlns:a16="http://schemas.microsoft.com/office/drawing/2014/main" id="{E880B905-40AF-4BD7-C860-A4FDA9F3AEF0}"/>
              </a:ext>
            </a:extLst>
          </p:cNvPr>
          <p:cNvSpPr txBox="1"/>
          <p:nvPr/>
        </p:nvSpPr>
        <p:spPr>
          <a:xfrm>
            <a:off x="6400799" y="4864026"/>
            <a:ext cx="5022013" cy="323493"/>
          </a:xfrm>
          <a:prstGeom prst="round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GB" sz="1300" dirty="0">
                <a:solidFill>
                  <a:srgbClr val="01273A"/>
                </a:solidFill>
                <a:latin typeface="Arial" panose="020B0604020202020204" pitchFamily="34" charset="0"/>
                <a:cs typeface="Arial" panose="020B0604020202020204" pitchFamily="34" charset="0"/>
              </a:rPr>
              <a:t>Delegates will work in group workshops and practical sessions</a:t>
            </a:r>
          </a:p>
        </p:txBody>
      </p:sp>
    </p:spTree>
    <p:extLst>
      <p:ext uri="{BB962C8B-B14F-4D97-AF65-F5344CB8AC3E}">
        <p14:creationId xmlns:p14="http://schemas.microsoft.com/office/powerpoint/2010/main" val="247638571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529493E9818446971C2F672A8DE41E" ma:contentTypeVersion="16" ma:contentTypeDescription="Create a new document." ma:contentTypeScope="" ma:versionID="d40709145f34da54b848e8bf017dfb77">
  <xsd:schema xmlns:xsd="http://www.w3.org/2001/XMLSchema" xmlns:xs="http://www.w3.org/2001/XMLSchema" xmlns:p="http://schemas.microsoft.com/office/2006/metadata/properties" xmlns:ns2="8912f05c-867a-4c5f-963d-891147d8c592" xmlns:ns3="bd622815-497e-4226-a1f8-df5d7f324210" targetNamespace="http://schemas.microsoft.com/office/2006/metadata/properties" ma:root="true" ma:fieldsID="6984a06c2c1833aa8be15a7508f05466" ns2:_="" ns3:_="">
    <xsd:import namespace="8912f05c-867a-4c5f-963d-891147d8c592"/>
    <xsd:import namespace="bd622815-497e-4226-a1f8-df5d7f32421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12f05c-867a-4c5f-963d-891147d8c5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455a916c-60c0-429d-b8ec-23e3988ff0e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22815-497e-4226-a1f8-df5d7f324210"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c1dc176-7895-496a-89cf-9ff618d15210}" ma:internalName="TaxCatchAll" ma:showField="CatchAllData" ma:web="bd622815-497e-4226-a1f8-df5d7f324210">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912f05c-867a-4c5f-963d-891147d8c592">
      <Terms xmlns="http://schemas.microsoft.com/office/infopath/2007/PartnerControls"/>
    </lcf76f155ced4ddcb4097134ff3c332f>
    <TaxCatchAll xmlns="bd622815-497e-4226-a1f8-df5d7f32421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50FC38-F192-4AC8-AE19-BA017AF92302}">
  <ds:schemaRefs>
    <ds:schemaRef ds:uri="http://schemas.microsoft.com/office/2006/metadata/contentType"/>
    <ds:schemaRef ds:uri="http://schemas.microsoft.com/office/2006/metadata/properties/metaAttributes"/>
    <ds:schemaRef ds:uri="http://www.w3.org/2000/xmlns/"/>
    <ds:schemaRef ds:uri="http://www.w3.org/2001/XMLSchema"/>
    <ds:schemaRef ds:uri="8912f05c-867a-4c5f-963d-891147d8c592"/>
    <ds:schemaRef ds:uri="bd622815-497e-4226-a1f8-df5d7f324210"/>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3F7A33D-B283-4BA1-9157-5B95C550936B}">
  <ds:schemaRefs>
    <ds:schemaRef ds:uri="http://purl.org/dc/term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www.w3.org/XML/1998/namespace"/>
    <ds:schemaRef ds:uri="http://schemas.openxmlformats.org/package/2006/metadata/core-properties"/>
    <ds:schemaRef ds:uri="bd622815-497e-4226-a1f8-df5d7f324210"/>
    <ds:schemaRef ds:uri="8912f05c-867a-4c5f-963d-891147d8c592"/>
  </ds:schemaRefs>
</ds:datastoreItem>
</file>

<file path=customXml/itemProps3.xml><?xml version="1.0" encoding="utf-8"?>
<ds:datastoreItem xmlns:ds="http://schemas.openxmlformats.org/officeDocument/2006/customXml" ds:itemID="{FD29934F-6FCB-4FBA-A485-AEBEFD7001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1194</TotalTime>
  <Words>1756</Words>
  <Application>Microsoft Macintosh PowerPoint</Application>
  <PresentationFormat>Widescreen</PresentationFormat>
  <Paragraphs>189</Paragraphs>
  <Slides>13</Slides>
  <Notes>12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13</vt:i4>
      </vt:variant>
    </vt:vector>
  </HeadingPairs>
  <TitlesOfParts>
    <vt:vector size="20" baseType="lpstr">
      <vt:lpstr>Aptos</vt:lpstr>
      <vt:lpstr>Aptos Display</vt:lpstr>
      <vt:lpstr>Arial</vt:lpstr>
      <vt:lpstr>Arial Black</vt:lpstr>
      <vt:lpstr>Calibri</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Matty Ward</dc:creator>
  <cp:lastModifiedBy>Matty Ward</cp:lastModifiedBy>
  <cp:revision>18</cp:revision>
  <dcterms:created xsi:type="dcterms:W3CDTF">2023-08-09T13:58:48Z</dcterms:created>
  <dcterms:modified xsi:type="dcterms:W3CDTF">2025-09-11T15:10:56Z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0x01010058529493E9818446971C2F672A8DE41E</vt:lpwstr>
  </property>
  <property fmtid="{D5CDD505-2E9C-101B-9397-08002B2CF9AE}" pid="3" name="MediaServiceImageTags">
    <vt:lpwstr/>
  </property>
</Properties>
</file>